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05" r:id="rId4"/>
    <p:sldMasterId id="2147483657" r:id="rId5"/>
  </p:sldMasterIdLst>
  <p:notesMasterIdLst>
    <p:notesMasterId r:id="rId45"/>
  </p:notesMasterIdLst>
  <p:handoutMasterIdLst>
    <p:handoutMasterId r:id="rId46"/>
  </p:handoutMasterIdLst>
  <p:sldIdLst>
    <p:sldId id="2086971103" r:id="rId6"/>
    <p:sldId id="526" r:id="rId7"/>
    <p:sldId id="2086971139" r:id="rId8"/>
    <p:sldId id="2086971094" r:id="rId9"/>
    <p:sldId id="2086971132" r:id="rId10"/>
    <p:sldId id="2086971095" r:id="rId11"/>
    <p:sldId id="2086971066" r:id="rId12"/>
    <p:sldId id="2086971087" r:id="rId13"/>
    <p:sldId id="2086971088" r:id="rId14"/>
    <p:sldId id="2086971049" r:id="rId15"/>
    <p:sldId id="2086971102" r:id="rId16"/>
    <p:sldId id="2086971043" r:id="rId17"/>
    <p:sldId id="2086971118" r:id="rId18"/>
    <p:sldId id="2086971126" r:id="rId19"/>
    <p:sldId id="2086971119" r:id="rId20"/>
    <p:sldId id="2086971121" r:id="rId21"/>
    <p:sldId id="2086971090" r:id="rId22"/>
    <p:sldId id="2086971058" r:id="rId23"/>
    <p:sldId id="2086971129" r:id="rId24"/>
    <p:sldId id="2086971131" r:id="rId25"/>
    <p:sldId id="2086971057" r:id="rId26"/>
    <p:sldId id="2086971060" r:id="rId27"/>
    <p:sldId id="2086971098" r:id="rId28"/>
    <p:sldId id="2086971092" r:id="rId29"/>
    <p:sldId id="2086971107" r:id="rId30"/>
    <p:sldId id="2086971125" r:id="rId31"/>
    <p:sldId id="2086971127" r:id="rId32"/>
    <p:sldId id="2086971130" r:id="rId33"/>
    <p:sldId id="2086971064" r:id="rId34"/>
    <p:sldId id="2086971042" r:id="rId35"/>
    <p:sldId id="2086971110" r:id="rId36"/>
    <p:sldId id="2086971137" r:id="rId37"/>
    <p:sldId id="2086971138" r:id="rId38"/>
    <p:sldId id="2086971096" r:id="rId39"/>
    <p:sldId id="2086971133" r:id="rId40"/>
    <p:sldId id="2086971081" r:id="rId41"/>
    <p:sldId id="2086971085" r:id="rId42"/>
    <p:sldId id="2086971080" r:id="rId43"/>
    <p:sldId id="2086971083" r:id="rId44"/>
  </p:sldIdLst>
  <p:sldSz cx="12192000" cy="6858000"/>
  <p:notesSz cx="7315200" cy="96012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nnual Enrollment" id="{3C203ECA-AF38-4869-8440-A138BB9E0498}">
          <p14:sldIdLst>
            <p14:sldId id="2086971103"/>
            <p14:sldId id="526"/>
            <p14:sldId id="2086971139"/>
            <p14:sldId id="2086971094"/>
            <p14:sldId id="2086971132"/>
            <p14:sldId id="2086971095"/>
            <p14:sldId id="2086971066"/>
            <p14:sldId id="2086971087"/>
            <p14:sldId id="2086971088"/>
            <p14:sldId id="2086971049"/>
            <p14:sldId id="2086971102"/>
            <p14:sldId id="2086971043"/>
            <p14:sldId id="2086971118"/>
            <p14:sldId id="2086971126"/>
            <p14:sldId id="2086971119"/>
            <p14:sldId id="2086971121"/>
            <p14:sldId id="2086971090"/>
            <p14:sldId id="2086971058"/>
            <p14:sldId id="2086971129"/>
            <p14:sldId id="2086971131"/>
            <p14:sldId id="2086971057"/>
            <p14:sldId id="2086971060"/>
            <p14:sldId id="2086971098"/>
            <p14:sldId id="2086971092"/>
            <p14:sldId id="2086971107"/>
            <p14:sldId id="2086971125"/>
            <p14:sldId id="2086971127"/>
            <p14:sldId id="2086971130"/>
            <p14:sldId id="2086971064"/>
            <p14:sldId id="2086971042"/>
            <p14:sldId id="2086971110"/>
            <p14:sldId id="2086971137"/>
            <p14:sldId id="2086971138"/>
            <p14:sldId id="2086971096"/>
            <p14:sldId id="2086971133"/>
            <p14:sldId id="2086971081"/>
            <p14:sldId id="2086971085"/>
            <p14:sldId id="2086971080"/>
            <p14:sldId id="20869710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EB8403-54C5-41DC-3DF5-F6998F8F5D56}" name="Katie Scott" initials="KS" userId="S::katie.scott@nxp.com::7841453d-d4af-4af5-9f74-219c3ba54104" providerId="AD"/>
  <p188:author id="{3F4BF404-36DB-0527-5C92-A157A365F351}" name="Lauren Dunbar" initials="LD" userId="S::lauren.dunbar@nxp.com::1a6e4e2b-8c0b-461b-8b26-e6e387eef221" providerId="AD"/>
  <p188:author id="{D59EFD61-D658-9471-6459-04EF891F1756}" name="Kelly Poole" initials="KHP" userId="Kelly Poole" providerId="None"/>
  <p188:author id="{C665E98C-963B-8F22-7692-20843629EAEB}" name="Simon, Stacey" initials="SS" userId="S::ssimon@segalbenz.com::7ab22107-c201-4179-a2a4-121fd7c6b21e" providerId="AD"/>
  <p188:author id="{EEAE199D-B9C8-5720-BF82-19AF8CD17FB3}" name="Purdum, Angela" initials="PA" userId="S::apurdum@segalbenz.com::8bb88be9-4b3f-4af7-9259-452e996d4ca4" providerId="AD"/>
  <p188:author id="{B4A50CC0-4DA5-B6C8-BB34-9801644BCA82}" name="JANUARY CUMMINGS" initials="JC" userId="S::january.cummings@nxp.com::81e08314-5612-4896-a5a8-06a2ef0b9bc6" providerId="AD"/>
  <p188:author id="{08ED06C8-0139-BDCB-B627-A2FFBCD7B6A6}" name="Snow, Phoebe" initials="SP" userId="S::psnow@segalbenz.com::db483789-8dc4-4d2d-abc1-6dfb9948064c" providerId="AD"/>
  <p188:author id="{D65A37D9-CAF5-7D23-6030-C9DE9F8601E7}" name="Lauren Wright" initials="LW" userId="S::lauren.wright@nxp.com::8c24750d-0aef-47ee-b27b-7b8718d936ef" providerId="AD"/>
  <p188:author id="{F07E7FDD-F8C7-F2F0-93E3-B8394ED459AF}" name="Beach, Lindsay" initials="BL" userId="S::lbeach@segalbenz.com::15b4ff9e-7d53-4cb0-a5fd-750b11375318" providerId="AD"/>
  <p188:author id="{B982D9EB-9450-B798-6205-DC3DA8E012AC}" name="Augsdorfer, Michael" initials="AM" userId="S::maugsdorfer@segalbenz.com::a362303b-7657-4890-bb21-30745bcd5bd6" providerId="AD"/>
  <p188:author id="{0937B6ED-35AF-5CE0-639B-A7F131B84122}" name="Office of US Benefits" initials="OoUB" userId="S::usbenefits.office@nxp.com::f6d08468-e027-4a2d-aac4-5eafb08253fc" providerId="AD"/>
  <p188:author id="{C2D920F1-C056-01D0-2560-82A53376313B}" name="Fuentes, Megan" initials="FM" userId="S::mfuentes@segalbenz.com::fffea2ea-47fa-47e6-a2a2-3cdfcb121c11" providerId="AD"/>
  <p188:author id="{7D491AFC-D6DC-5B80-23B6-9A87E7CAA1C6}" name="Kelly Poole" initials="KP" userId="S::kelly.poole@nxp.com::96c94bd1-153f-4622-9d27-0cb12c30ac8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nnie Glendinning" initials="" lastIdx="12" clrIdx="0"/>
  <p:cmAuthor id="7" name="Beach, Lindsay" initials="BL" lastIdx="15" clrIdx="7">
    <p:extLst>
      <p:ext uri="{19B8F6BF-5375-455C-9EA6-DF929625EA0E}">
        <p15:presenceInfo xmlns:p15="http://schemas.microsoft.com/office/powerpoint/2012/main" userId="S::lbeach@segalbenz.com::15b4ff9e-7d53-4cb0-a5fd-750b11375318" providerId="AD"/>
      </p:ext>
    </p:extLst>
  </p:cmAuthor>
  <p:cmAuthor id="1" name="Katie Scott" initials="KS" lastIdx="67" clrIdx="1">
    <p:extLst>
      <p:ext uri="{19B8F6BF-5375-455C-9EA6-DF929625EA0E}">
        <p15:presenceInfo xmlns:p15="http://schemas.microsoft.com/office/powerpoint/2012/main" userId="S::katie.scott@nxp.com::f340b8212915ca4c" providerId="AD"/>
      </p:ext>
    </p:extLst>
  </p:cmAuthor>
  <p:cmAuthor id="8" name="Kelly Poole" initials="KHP" lastIdx="18" clrIdx="8">
    <p:extLst>
      <p:ext uri="{19B8F6BF-5375-455C-9EA6-DF929625EA0E}">
        <p15:presenceInfo xmlns:p15="http://schemas.microsoft.com/office/powerpoint/2012/main" userId="Kelly Poole" providerId="None"/>
      </p:ext>
    </p:extLst>
  </p:cmAuthor>
  <p:cmAuthor id="2" name="Lauren Wright" initials="LW" lastIdx="26" clrIdx="2">
    <p:extLst>
      <p:ext uri="{19B8F6BF-5375-455C-9EA6-DF929625EA0E}">
        <p15:presenceInfo xmlns:p15="http://schemas.microsoft.com/office/powerpoint/2012/main" userId="S::lauren.wright@nxp.com::8c24750d-0aef-47ee-b27b-7b8718d936ef" providerId="AD"/>
      </p:ext>
    </p:extLst>
  </p:cmAuthor>
  <p:cmAuthor id="9" name="Snow, Phoebe" initials="SP" lastIdx="5" clrIdx="9">
    <p:extLst>
      <p:ext uri="{19B8F6BF-5375-455C-9EA6-DF929625EA0E}">
        <p15:presenceInfo xmlns:p15="http://schemas.microsoft.com/office/powerpoint/2012/main" userId="S::psnow@segalbenz.com::db483789-8dc4-4d2d-abc1-6dfb9948064c" providerId="AD"/>
      </p:ext>
    </p:extLst>
  </p:cmAuthor>
  <p:cmAuthor id="3" name="Fielder, Noel" initials="FN" lastIdx="9" clrIdx="3">
    <p:extLst>
      <p:ext uri="{19B8F6BF-5375-455C-9EA6-DF929625EA0E}">
        <p15:presenceInfo xmlns:p15="http://schemas.microsoft.com/office/powerpoint/2012/main" userId="S-1-5-21-3990672265-3101368681-3620079621-53056" providerId="AD"/>
      </p:ext>
    </p:extLst>
  </p:cmAuthor>
  <p:cmAuthor id="4" name="Simon, Stacey" initials="SS" lastIdx="38" clrIdx="4">
    <p:extLst>
      <p:ext uri="{19B8F6BF-5375-455C-9EA6-DF929625EA0E}">
        <p15:presenceInfo xmlns:p15="http://schemas.microsoft.com/office/powerpoint/2012/main" userId="S::ssimon@segalbenz.com::7ab22107-c201-4179-a2a4-121fd7c6b21e" providerId="AD"/>
      </p:ext>
    </p:extLst>
  </p:cmAuthor>
  <p:cmAuthor id="5" name="Purdum, Angela" initials="PA" lastIdx="23" clrIdx="5">
    <p:extLst>
      <p:ext uri="{19B8F6BF-5375-455C-9EA6-DF929625EA0E}">
        <p15:presenceInfo xmlns:p15="http://schemas.microsoft.com/office/powerpoint/2012/main" userId="S::apurdum@segalbenz.com::8bb88be9-4b3f-4af7-9259-452e996d4ca4" providerId="AD"/>
      </p:ext>
    </p:extLst>
  </p:cmAuthor>
  <p:cmAuthor id="6" name="Brady, Jessica" initials="BJ" lastIdx="16" clrIdx="6">
    <p:extLst>
      <p:ext uri="{19B8F6BF-5375-455C-9EA6-DF929625EA0E}">
        <p15:presenceInfo xmlns:p15="http://schemas.microsoft.com/office/powerpoint/2012/main" userId="S::jbrady@segalbenz.com::09397817-2895-451e-a629-d8a9fc86ad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E7"/>
    <a:srgbClr val="FFDECC"/>
    <a:srgbClr val="FFA015"/>
    <a:srgbClr val="7DB2DB"/>
    <a:srgbClr val="73983E"/>
    <a:srgbClr val="C7D22D"/>
    <a:srgbClr val="C6B1A5"/>
    <a:srgbClr val="DCEEF9"/>
    <a:srgbClr val="F9FE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74031" autoAdjust="0"/>
  </p:normalViewPr>
  <p:slideViewPr>
    <p:cSldViewPr snapToGrid="0">
      <p:cViewPr varScale="1">
        <p:scale>
          <a:sx n="84" d="100"/>
          <a:sy n="84" d="100"/>
        </p:scale>
        <p:origin x="1584" y="9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4032" y="20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402700" y="9129458"/>
            <a:ext cx="1735707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algn="l"/>
            <a:fld id="{FF589425-449D-4D80-B16A-0FCA3F0B391A}" type="datetime9">
              <a:rPr lang="en-US" sz="900"/>
              <a:pPr algn="l"/>
              <a:t>10/13/2023 3:35:18 PM</a:t>
            </a:fld>
            <a:endParaRPr lang="en-US" sz="900" dirty="0"/>
          </a:p>
        </p:txBody>
      </p:sp>
      <p:sp>
        <p:nvSpPr>
          <p:cNvPr id="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04893" y="9129458"/>
            <a:ext cx="3797807" cy="27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 cap="all" dirty="0"/>
              <a:t>Company secret, </a:t>
            </a:r>
            <a:r>
              <a:rPr lang="en-US" sz="900" dirty="0"/>
              <a:t>© NXP</a:t>
            </a: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02864" y="9129458"/>
            <a:ext cx="416205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/>
              <a:pPr/>
              <a:t>‹#›</a:t>
            </a:fld>
            <a:endParaRPr lang="en-US" sz="10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DF62A2-B88F-49F8-A751-50E7D3DAF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161" y="9112197"/>
            <a:ext cx="544449" cy="2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E4FAC5F-76F7-40D3-AA51-EA65E10A56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402700" y="9129458"/>
            <a:ext cx="1735707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algn="l"/>
            <a:fld id="{FF589425-449D-4D80-B16A-0FCA3F0B391A}" type="datetime9">
              <a:rPr lang="en-US" sz="900"/>
              <a:pPr algn="l"/>
              <a:t>10/13/2023 3:35:06 PM</a:t>
            </a:fld>
            <a:endParaRPr lang="en-US" sz="900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0AB81111-36A1-4E45-8B18-91185E4508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04893" y="9129458"/>
            <a:ext cx="3797807" cy="27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 cap="all" dirty="0"/>
              <a:t>Company secret, </a:t>
            </a:r>
            <a:r>
              <a:rPr lang="en-US" sz="900" dirty="0"/>
              <a:t>© NXP</a:t>
            </a: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5FD1D2C5-F9B4-4C5C-A9CA-DFB029771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02864" y="9129458"/>
            <a:ext cx="416205" cy="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/>
              <a:pPr/>
              <a:t>‹#›</a:t>
            </a:fld>
            <a:endParaRPr lang="en-US" sz="1000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1809317-F392-44E2-A9BB-5034570B2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161" y="9112197"/>
            <a:ext cx="544449" cy="2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2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6504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618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05164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39189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1219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25923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75956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5567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4575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83431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340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27657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4882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81981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28762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0330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4733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07540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74194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864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88419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864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/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548640"/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4030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150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20678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72884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8225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69243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7622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2629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44921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8402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8827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099517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4712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646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367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12608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8341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9996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206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6" descr="A large building&#10;&#10;Description automatically generated">
            <a:extLst>
              <a:ext uri="{FF2B5EF4-FFF2-40B4-BE49-F238E27FC236}">
                <a16:creationId xmlns:a16="http://schemas.microsoft.com/office/drawing/2014/main" id="{F367A7A6-D723-40BB-A3B1-7662B43D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049" y="71563"/>
            <a:ext cx="4810031" cy="6786437"/>
          </a:xfrm>
          <a:prstGeom prst="rect">
            <a:avLst/>
          </a:prstGeom>
        </p:spPr>
      </p:pic>
      <p:sp>
        <p:nvSpPr>
          <p:cNvPr id="90" name="Text Placeholder 89"/>
          <p:cNvSpPr>
            <a:spLocks noGrp="1"/>
          </p:cNvSpPr>
          <p:nvPr>
            <p:ph type="body" sz="quarter" idx="12" hasCustomPrompt="1"/>
          </p:nvPr>
        </p:nvSpPr>
        <p:spPr>
          <a:xfrm>
            <a:off x="625287" y="4210334"/>
            <a:ext cx="6174317" cy="399042"/>
          </a:xfrm>
        </p:spPr>
        <p:txBody>
          <a:bodyPr>
            <a:normAutofit/>
          </a:bodyPr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charset="0"/>
              <a:buNone/>
              <a:defRPr lang="en-US" sz="1400" b="1" kern="1200" cap="all" spc="3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Arial" panose="020B0604020202020204" pitchFamily="34" charset="0"/>
              </a:defRPr>
            </a:lvl1pPr>
            <a:lvl2pPr marL="233363" indent="0">
              <a:buFontTx/>
              <a:buNone/>
              <a:defRPr/>
            </a:lvl2pPr>
            <a:lvl3pPr marL="401638" indent="0">
              <a:buFontTx/>
              <a:buNone/>
              <a:defRPr/>
            </a:lvl3pPr>
            <a:lvl4pPr marL="569912" indent="0">
              <a:buFontTx/>
              <a:buNone/>
              <a:defRPr/>
            </a:lvl4pPr>
            <a:lvl5pPr marL="746125" indent="0">
              <a:buFontTx/>
              <a:buNone/>
              <a:defRPr/>
            </a:lvl5pPr>
          </a:lstStyle>
          <a:p>
            <a:pPr marL="0" lvl="0" indent="0"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charset="0"/>
              <a:buNone/>
            </a:pPr>
            <a:r>
              <a:rPr lang="en-US" dirty="0"/>
              <a:t>month 2020</a:t>
            </a:r>
          </a:p>
        </p:txBody>
      </p:sp>
      <p:sp>
        <p:nvSpPr>
          <p:cNvPr id="27" name="Rectangle 183"/>
          <p:cNvSpPr>
            <a:spLocks noGrp="1" noChangeArrowheads="1"/>
          </p:cNvSpPr>
          <p:nvPr userDrawn="1">
            <p:ph type="subTitle" idx="1" hasCustomPrompt="1"/>
          </p:nvPr>
        </p:nvSpPr>
        <p:spPr bwMode="blackWhite">
          <a:xfrm>
            <a:off x="625287" y="3497623"/>
            <a:ext cx="6174317" cy="809562"/>
          </a:xfrm>
          <a:prstGeom prst="rect">
            <a:avLst/>
          </a:prstGeom>
          <a:ln w="25400" algn="ctr"/>
          <a:effectLst/>
        </p:spPr>
        <p:txBody>
          <a:bodyPr tIns="0" bIns="91440" anchor="b">
            <a:noAutofit/>
          </a:bodyPr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Font typeface="Arial" charset="0"/>
              <a:buNone/>
              <a:defRPr lang="en-US" sz="1800" b="0" kern="1200" cap="none" spc="5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Official title goes here</a:t>
            </a:r>
          </a:p>
        </p:txBody>
      </p:sp>
      <p:sp>
        <p:nvSpPr>
          <p:cNvPr id="28" name="Rectangle 182"/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625287" y="427838"/>
            <a:ext cx="6165127" cy="2961111"/>
          </a:xfrm>
          <a:prstGeom prst="rect">
            <a:avLst/>
          </a:prstGeom>
          <a:ln w="25400"/>
          <a:effectLst/>
        </p:spPr>
        <p:txBody>
          <a:bodyPr tIns="91440" bIns="91440" anchor="b"/>
          <a:lstStyle>
            <a:lvl1pPr algn="l">
              <a:lnSpc>
                <a:spcPts val="5500"/>
              </a:lnSpc>
              <a:spcBef>
                <a:spcPts val="0"/>
              </a:spcBef>
              <a:defRPr lang="en-US" sz="4900" b="0" kern="1200" cap="all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Goes Here 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06E3A-77E8-4336-8E69-F834D6840692}"/>
              </a:ext>
            </a:extLst>
          </p:cNvPr>
          <p:cNvSpPr txBox="1"/>
          <p:nvPr userDrawn="1"/>
        </p:nvSpPr>
        <p:spPr>
          <a:xfrm>
            <a:off x="625287" y="5986814"/>
            <a:ext cx="6587542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Confidential &amp; proprietary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B26A35-77F5-445D-B6D8-5AC2F84354FB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AA52E7-FC36-4ED4-867F-157B0BCEBEAA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D8626D-4DCA-4D23-8BF4-1806FF2B3D4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456C9DC-AC7B-4A0E-8C19-8B43D714AD24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DA97BB-3B9D-475D-90A5-85DF0ACEA7DB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9B465D-2073-45C5-B64A-4C84B0F0C14A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0479C9BD-7253-4516-B9AE-7AD2D6588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14" t="23225" r="5073" b="21217"/>
          <a:stretch/>
        </p:blipFill>
        <p:spPr>
          <a:xfrm>
            <a:off x="619242" y="5157865"/>
            <a:ext cx="5280626" cy="72027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06C25F4-61A1-429C-96A6-EF43EBB0D205}"/>
              </a:ext>
            </a:extLst>
          </p:cNvPr>
          <p:cNvSpPr txBox="1"/>
          <p:nvPr userDrawn="1"/>
        </p:nvSpPr>
        <p:spPr>
          <a:xfrm>
            <a:off x="625287" y="6281012"/>
            <a:ext cx="5470713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650" b="0" i="0" cap="all" spc="50" baseline="0" dirty="0">
                <a:solidFill>
                  <a:schemeClr val="tx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2020 NXP B.V.</a:t>
            </a:r>
          </a:p>
        </p:txBody>
      </p:sp>
    </p:spTree>
    <p:extLst>
      <p:ext uri="{BB962C8B-B14F-4D97-AF65-F5344CB8AC3E}">
        <p14:creationId xmlns:p14="http://schemas.microsoft.com/office/powerpoint/2010/main" val="7438388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394775" y="414064"/>
            <a:ext cx="11454325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34D4A-3CDB-9F47-BA64-6B8556203FBC}"/>
              </a:ext>
            </a:extLst>
          </p:cNvPr>
          <p:cNvSpPr txBox="1"/>
          <p:nvPr userDrawn="1"/>
        </p:nvSpPr>
        <p:spPr>
          <a:xfrm>
            <a:off x="5334000" y="21771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1375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29380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394775" y="414064"/>
            <a:ext cx="11663021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394775" y="1153266"/>
            <a:ext cx="5847277" cy="4667249"/>
          </a:xfrm>
        </p:spPr>
        <p:txBody>
          <a:bodyPr/>
          <a:lstStyle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5"/>
          <p:cNvSpPr>
            <a:spLocks noGrp="1"/>
          </p:cNvSpPr>
          <p:nvPr>
            <p:ph type="body" sz="quarter" idx="11"/>
          </p:nvPr>
        </p:nvSpPr>
        <p:spPr>
          <a:xfrm>
            <a:off x="6242052" y="1153266"/>
            <a:ext cx="5847277" cy="4667249"/>
          </a:xfrm>
        </p:spPr>
        <p:txBody>
          <a:bodyPr/>
          <a:lstStyle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2144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AE08621-65E2-BD48-906E-C0DF8841C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72674" cy="6858000"/>
          </a:xfrm>
          <a:prstGeom prst="rect">
            <a:avLst/>
          </a:prstGeom>
        </p:spPr>
      </p:pic>
      <p:sp>
        <p:nvSpPr>
          <p:cNvPr id="30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936080" y="1634279"/>
            <a:ext cx="7009333" cy="24544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6000"/>
              </a:lnSpc>
              <a:spcBef>
                <a:spcPts val="0"/>
              </a:spcBef>
              <a:spcAft>
                <a:spcPct val="0"/>
              </a:spcAft>
              <a:defRPr lang="en-US" sz="5500" b="0" kern="1200" cap="none" spc="-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Line Title</a:t>
            </a:r>
            <a:br>
              <a:rPr lang="en-US" dirty="0"/>
            </a:br>
            <a:r>
              <a:rPr lang="en-US" dirty="0"/>
              <a:t>Third Line Title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F788F4C-F3F1-4D1E-9E78-69BDCFEDEA0E}"/>
              </a:ext>
            </a:extLst>
          </p:cNvPr>
          <p:cNvSpPr txBox="1">
            <a:spLocks/>
          </p:cNvSpPr>
          <p:nvPr userDrawn="1"/>
        </p:nvSpPr>
        <p:spPr>
          <a:xfrm>
            <a:off x="6757621" y="642986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A6489-F2EE-48AA-AF66-CF911B054E5B}"/>
              </a:ext>
            </a:extLst>
          </p:cNvPr>
          <p:cNvSpPr txBox="1"/>
          <p:nvPr userDrawn="1"/>
        </p:nvSpPr>
        <p:spPr>
          <a:xfrm>
            <a:off x="939519" y="611527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900" b="1" i="0" cap="all" spc="50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9428A6-B4EA-426C-B5D6-7BF8255D0379}"/>
              </a:ext>
            </a:extLst>
          </p:cNvPr>
          <p:cNvGrpSpPr/>
          <p:nvPr userDrawn="1"/>
        </p:nvGrpSpPr>
        <p:grpSpPr>
          <a:xfrm>
            <a:off x="1" y="4335146"/>
            <a:ext cx="7945412" cy="59196"/>
            <a:chOff x="0" y="-1"/>
            <a:chExt cx="12190081" cy="135019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B1F641-A39F-419C-B874-36E8B4C70292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43CEE6-1108-4EA9-99ED-44930E6EC07C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6895F3-7204-48FF-A4F3-F08AE082612C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9838EC-325A-4D0A-BA69-5EBCA1E4E224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AB4C98-DF4F-4361-A999-30FBA0566D0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E5D1333-9BCA-4D99-8B74-A5FD0A4B9B51}"/>
              </a:ext>
            </a:extLst>
          </p:cNvPr>
          <p:cNvSpPr/>
          <p:nvPr userDrawn="1"/>
        </p:nvSpPr>
        <p:spPr>
          <a:xfrm>
            <a:off x="10163174" y="0"/>
            <a:ext cx="2028826" cy="6858000"/>
          </a:xfrm>
          <a:prstGeom prst="rect">
            <a:avLst/>
          </a:prstGeom>
          <a:solidFill>
            <a:srgbClr val="50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203C931-D801-4035-A8B2-0085615AC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9906" y="5228176"/>
            <a:ext cx="995362" cy="99536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2FB6ECD-AD16-4595-BDE1-ED612F049B15}"/>
              </a:ext>
            </a:extLst>
          </p:cNvPr>
          <p:cNvSpPr/>
          <p:nvPr userDrawn="1"/>
        </p:nvSpPr>
        <p:spPr>
          <a:xfrm>
            <a:off x="9972674" y="0"/>
            <a:ext cx="200026" cy="6858000"/>
          </a:xfrm>
          <a:prstGeom prst="rect">
            <a:avLst/>
          </a:prstGeom>
          <a:solidFill>
            <a:srgbClr val="229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D6C17E-6427-4E15-BF87-030DEB8EE579}"/>
              </a:ext>
            </a:extLst>
          </p:cNvPr>
          <p:cNvSpPr txBox="1"/>
          <p:nvPr userDrawn="1"/>
        </p:nvSpPr>
        <p:spPr>
          <a:xfrm>
            <a:off x="939519" y="6364207"/>
            <a:ext cx="5818102" cy="34346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700" b="0" i="0" cap="all" spc="50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2020 NXP B.V.</a:t>
            </a:r>
          </a:p>
        </p:txBody>
      </p:sp>
    </p:spTree>
    <p:extLst>
      <p:ext uri="{BB962C8B-B14F-4D97-AF65-F5344CB8AC3E}">
        <p14:creationId xmlns:p14="http://schemas.microsoft.com/office/powerpoint/2010/main" val="11477544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AB891BC-E9A1-E943-BA68-41E25687F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72674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C66DA4-3842-41AB-A413-DA2CAB207332}"/>
              </a:ext>
            </a:extLst>
          </p:cNvPr>
          <p:cNvSpPr txBox="1"/>
          <p:nvPr userDrawn="1"/>
        </p:nvSpPr>
        <p:spPr>
          <a:xfrm>
            <a:off x="939519" y="6364207"/>
            <a:ext cx="5818102" cy="34346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700" b="0" i="0" cap="all" spc="50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2020 NXP B.V.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F788F4C-F3F1-4D1E-9E78-69BDCFEDEA0E}"/>
              </a:ext>
            </a:extLst>
          </p:cNvPr>
          <p:cNvSpPr txBox="1">
            <a:spLocks/>
          </p:cNvSpPr>
          <p:nvPr userDrawn="1"/>
        </p:nvSpPr>
        <p:spPr>
          <a:xfrm>
            <a:off x="6757621" y="642986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A6489-F2EE-48AA-AF66-CF911B054E5B}"/>
              </a:ext>
            </a:extLst>
          </p:cNvPr>
          <p:cNvSpPr txBox="1"/>
          <p:nvPr userDrawn="1"/>
        </p:nvSpPr>
        <p:spPr>
          <a:xfrm>
            <a:off x="939519" y="611527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900" b="1" i="0" cap="all" spc="50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5DCA3A-3479-4CA4-B85C-C27090ADD0B2}"/>
              </a:ext>
            </a:extLst>
          </p:cNvPr>
          <p:cNvSpPr/>
          <p:nvPr userDrawn="1"/>
        </p:nvSpPr>
        <p:spPr>
          <a:xfrm>
            <a:off x="10163174" y="0"/>
            <a:ext cx="2028826" cy="6857999"/>
          </a:xfrm>
          <a:prstGeom prst="rect">
            <a:avLst/>
          </a:prstGeom>
          <a:solidFill>
            <a:srgbClr val="98B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5A7B107C-1960-4D18-8903-018BBE08D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9906" y="5228176"/>
            <a:ext cx="995362" cy="99536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ADADDD7-27DF-4F1B-AF83-2336CE552FBC}"/>
              </a:ext>
            </a:extLst>
          </p:cNvPr>
          <p:cNvSpPr/>
          <p:nvPr userDrawn="1"/>
        </p:nvSpPr>
        <p:spPr>
          <a:xfrm>
            <a:off x="9972674" y="0"/>
            <a:ext cx="200026" cy="6858000"/>
          </a:xfrm>
          <a:prstGeom prst="rect">
            <a:avLst/>
          </a:prstGeom>
          <a:solidFill>
            <a:srgbClr val="7F9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Rectangle 226">
            <a:extLst>
              <a:ext uri="{FF2B5EF4-FFF2-40B4-BE49-F238E27FC236}">
                <a16:creationId xmlns:a16="http://schemas.microsoft.com/office/drawing/2014/main" id="{B20325F3-D3B7-4667-B443-7A5E875CEFF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936080" y="1634279"/>
            <a:ext cx="7009333" cy="24544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6000"/>
              </a:lnSpc>
              <a:spcBef>
                <a:spcPts val="0"/>
              </a:spcBef>
              <a:spcAft>
                <a:spcPct val="0"/>
              </a:spcAft>
              <a:defRPr lang="en-US" sz="5500" b="0" kern="1200" cap="none" spc="-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Line Title</a:t>
            </a:r>
            <a:br>
              <a:rPr lang="en-US" dirty="0"/>
            </a:br>
            <a:r>
              <a:rPr lang="en-US" dirty="0"/>
              <a:t>Third Line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A50CE8-C42A-40BE-B8BE-DD6BA74EC96D}"/>
              </a:ext>
            </a:extLst>
          </p:cNvPr>
          <p:cNvGrpSpPr/>
          <p:nvPr userDrawn="1"/>
        </p:nvGrpSpPr>
        <p:grpSpPr>
          <a:xfrm>
            <a:off x="1" y="4335146"/>
            <a:ext cx="7945412" cy="59196"/>
            <a:chOff x="0" y="-1"/>
            <a:chExt cx="12190081" cy="135019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79EEBE-0AA2-4B9F-8CA5-4EF66EBBF8CE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2E4ED-5154-481E-9CD9-E54F58D898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FA421C-F569-4674-A016-EEEC0F3E71CF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98BED1-31EA-40EC-979E-CC6D43308799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82CE24-80C3-4E10-AE08-C8E299AD93A9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66627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5072FC-68B4-E440-B8C0-F1BEF8176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72674" cy="68580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F788F4C-F3F1-4D1E-9E78-69BDCFEDEA0E}"/>
              </a:ext>
            </a:extLst>
          </p:cNvPr>
          <p:cNvSpPr txBox="1">
            <a:spLocks/>
          </p:cNvSpPr>
          <p:nvPr userDrawn="1"/>
        </p:nvSpPr>
        <p:spPr>
          <a:xfrm>
            <a:off x="6757621" y="642986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A6489-F2EE-48AA-AF66-CF911B054E5B}"/>
              </a:ext>
            </a:extLst>
          </p:cNvPr>
          <p:cNvSpPr txBox="1"/>
          <p:nvPr userDrawn="1"/>
        </p:nvSpPr>
        <p:spPr>
          <a:xfrm>
            <a:off x="939519" y="611527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900" b="1" i="0" cap="all" spc="50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639A3C-5B99-4F0B-8C96-2711DE232E7A}"/>
              </a:ext>
            </a:extLst>
          </p:cNvPr>
          <p:cNvSpPr/>
          <p:nvPr userDrawn="1"/>
        </p:nvSpPr>
        <p:spPr>
          <a:xfrm>
            <a:off x="10163174" y="0"/>
            <a:ext cx="2028826" cy="6857999"/>
          </a:xfrm>
          <a:prstGeom prst="rect">
            <a:avLst/>
          </a:prstGeom>
          <a:solidFill>
            <a:srgbClr val="FF9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B081DA00-9A65-4F43-BEC9-5D54EC610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9906" y="5228176"/>
            <a:ext cx="995362" cy="99536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A282F3-18EF-46C0-BE23-00B6F460489B}"/>
              </a:ext>
            </a:extLst>
          </p:cNvPr>
          <p:cNvSpPr/>
          <p:nvPr userDrawn="1"/>
        </p:nvSpPr>
        <p:spPr>
          <a:xfrm>
            <a:off x="9972674" y="0"/>
            <a:ext cx="200026" cy="6858000"/>
          </a:xfrm>
          <a:prstGeom prst="rect">
            <a:avLst/>
          </a:prstGeom>
          <a:solidFill>
            <a:srgbClr val="E68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536963C-3E89-44A3-8B67-93A64F4E3D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446" y="5043977"/>
            <a:ext cx="5592432" cy="12262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E8EA48-8A72-4DFF-8F74-E81BDBAEF43A}"/>
              </a:ext>
            </a:extLst>
          </p:cNvPr>
          <p:cNvSpPr txBox="1"/>
          <p:nvPr userDrawn="1"/>
        </p:nvSpPr>
        <p:spPr>
          <a:xfrm>
            <a:off x="939519" y="6364207"/>
            <a:ext cx="5818102" cy="34346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700" b="0" i="0" cap="all" spc="50" baseline="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2020 NXP B.V.</a:t>
            </a:r>
          </a:p>
        </p:txBody>
      </p:sp>
      <p:sp>
        <p:nvSpPr>
          <p:cNvPr id="21" name="Rectangle 226">
            <a:extLst>
              <a:ext uri="{FF2B5EF4-FFF2-40B4-BE49-F238E27FC236}">
                <a16:creationId xmlns:a16="http://schemas.microsoft.com/office/drawing/2014/main" id="{9DDFC051-4C35-4AC2-A3C2-87EF3BE5ACC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936080" y="1634279"/>
            <a:ext cx="7009333" cy="24544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6000"/>
              </a:lnSpc>
              <a:spcBef>
                <a:spcPts val="0"/>
              </a:spcBef>
              <a:spcAft>
                <a:spcPct val="0"/>
              </a:spcAft>
              <a:defRPr lang="en-US" sz="5500" b="0" kern="1200" cap="none" spc="-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Line Title</a:t>
            </a:r>
            <a:br>
              <a:rPr lang="en-US" dirty="0"/>
            </a:br>
            <a:r>
              <a:rPr lang="en-US" dirty="0"/>
              <a:t>Third Line Title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4B508-19CE-4E96-99FC-3DE740789F3D}"/>
              </a:ext>
            </a:extLst>
          </p:cNvPr>
          <p:cNvGrpSpPr/>
          <p:nvPr userDrawn="1"/>
        </p:nvGrpSpPr>
        <p:grpSpPr>
          <a:xfrm>
            <a:off x="1" y="4335146"/>
            <a:ext cx="7945412" cy="59196"/>
            <a:chOff x="0" y="-1"/>
            <a:chExt cx="12190081" cy="135019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E3FE20-D5A7-49D4-9FC3-1C51497B1D95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BBDC35-DA26-42D8-B8AD-9BA7AB4CB70C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061553-8252-4DB2-8E43-E8D8704C9A75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1ECAB66-D623-4D2F-8EF9-FF10CEF71088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960A1F-C2ED-40E3-8DD3-DC97CF1E1CAB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10403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ud, Imag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00039" y="431801"/>
            <a:ext cx="4884679" cy="583934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5" name="Rectangle 226">
            <a:extLst>
              <a:ext uri="{FF2B5EF4-FFF2-40B4-BE49-F238E27FC236}">
                <a16:creationId xmlns:a16="http://schemas.microsoft.com/office/drawing/2014/main" id="{6D349D80-209D-4869-B663-DDBD96A271B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732890" y="431801"/>
            <a:ext cx="6188603" cy="13751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300" b="1" kern="1200" cap="all" spc="21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rtl="0" fontAlgn="base">
              <a:lnSpc>
                <a:spcPct val="100000"/>
              </a:lnSpc>
              <a:spcBef>
                <a:spcPts val="1200"/>
              </a:spcBef>
              <a:spcAft>
                <a:spcPts val="75"/>
              </a:spcAft>
              <a:buClrTx/>
              <a:buSzPct val="80000"/>
              <a:buFontTx/>
              <a:buNone/>
            </a:pPr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Line Title Here</a:t>
            </a:r>
          </a:p>
        </p:txBody>
      </p:sp>
      <p:sp>
        <p:nvSpPr>
          <p:cNvPr id="6" name="Text Placeholder 45">
            <a:extLst>
              <a:ext uri="{FF2B5EF4-FFF2-40B4-BE49-F238E27FC236}">
                <a16:creationId xmlns:a16="http://schemas.microsoft.com/office/drawing/2014/main" id="{F467A178-3F40-46AE-B142-7537AEFA6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2888" y="1958337"/>
            <a:ext cx="6188603" cy="4312810"/>
          </a:xfrm>
        </p:spPr>
        <p:txBody>
          <a:bodyPr/>
          <a:lstStyle>
            <a:lvl1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9723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D3316-8C03-4E14-A26A-B573F6170B51}"/>
              </a:ext>
            </a:extLst>
          </p:cNvPr>
          <p:cNvSpPr/>
          <p:nvPr userDrawn="1"/>
        </p:nvSpPr>
        <p:spPr>
          <a:xfrm>
            <a:off x="1" y="6393976"/>
            <a:ext cx="6540502" cy="4640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651500" cy="68834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11CAFD9-C949-4672-8099-280A9D3A4A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9514"/>
            <a:ext cx="5651500" cy="677848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5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143B65-FAC5-4D31-9319-78DB1093D45C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3F77FA-B6E2-422A-A9CA-B7D9CD063394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A4F3DD-51AF-4E21-AF3F-235370EFB9DD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D84D32-7C7C-420C-88C2-251264F588C4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2946DA-2B91-4542-A1A4-EEA43900A0DA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A99CD9-05CA-4AC9-8CB5-B8AAB07C7B0A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226">
            <a:extLst>
              <a:ext uri="{FF2B5EF4-FFF2-40B4-BE49-F238E27FC236}">
                <a16:creationId xmlns:a16="http://schemas.microsoft.com/office/drawing/2014/main" id="{7F1B957F-4AD2-4311-BB34-8768EC6BB75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077070" y="431801"/>
            <a:ext cx="5844423" cy="13751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300" b="1" kern="1200" cap="all" spc="21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rtl="0" fontAlgn="base">
              <a:lnSpc>
                <a:spcPct val="100000"/>
              </a:lnSpc>
              <a:spcBef>
                <a:spcPts val="1200"/>
              </a:spcBef>
              <a:spcAft>
                <a:spcPts val="75"/>
              </a:spcAft>
              <a:buClrTx/>
              <a:buSzPct val="80000"/>
              <a:buFontTx/>
              <a:buNone/>
            </a:pPr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Line Title Here</a:t>
            </a:r>
          </a:p>
        </p:txBody>
      </p:sp>
      <p:sp>
        <p:nvSpPr>
          <p:cNvPr id="21" name="Text Placeholder 45">
            <a:extLst>
              <a:ext uri="{FF2B5EF4-FFF2-40B4-BE49-F238E27FC236}">
                <a16:creationId xmlns:a16="http://schemas.microsoft.com/office/drawing/2014/main" id="{839A5A7E-A866-43B0-9F76-EA26A619B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77068" y="1958337"/>
            <a:ext cx="5844423" cy="4312810"/>
          </a:xfrm>
        </p:spPr>
        <p:txBody>
          <a:bodyPr/>
          <a:lstStyle>
            <a:lvl1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5520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D3316-8C03-4E14-A26A-B573F6170B51}"/>
              </a:ext>
            </a:extLst>
          </p:cNvPr>
          <p:cNvSpPr/>
          <p:nvPr userDrawn="1"/>
        </p:nvSpPr>
        <p:spPr>
          <a:xfrm>
            <a:off x="1" y="6393976"/>
            <a:ext cx="6540502" cy="4640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651500" cy="6857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470848" y="964060"/>
            <a:ext cx="4749421" cy="4450312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FontTx/>
              <a:buNone/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9863" indent="0">
              <a:spcBef>
                <a:spcPts val="1200"/>
              </a:spcBef>
              <a:buFontTx/>
              <a:buNone/>
              <a:defRPr/>
            </a:lvl2pPr>
            <a:lvl3pPr marL="341312" indent="0">
              <a:spcBef>
                <a:spcPts val="1200"/>
              </a:spcBef>
              <a:buFontTx/>
              <a:buNone/>
              <a:defRPr/>
            </a:lvl3pPr>
            <a:lvl4pPr marL="511175" indent="0">
              <a:spcBef>
                <a:spcPts val="1200"/>
              </a:spcBef>
              <a:buFontTx/>
              <a:buNone/>
              <a:defRPr/>
            </a:lvl4pPr>
            <a:lvl5pPr marL="688975" indent="0">
              <a:spcBef>
                <a:spcPts val="1200"/>
              </a:spcBef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9C1B87-6A8D-4C64-83AE-14D387F7CF23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EF9623-B990-4FC5-B3AF-ABCC21E73ED3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6F548F-1A42-4C2C-94CE-E08BCCAF458E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DD7377-0B81-4391-AF3B-45468D1DB841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72F4AB-7E8B-4283-9E7D-D13FB39EF1D1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2FAF1A-055B-442A-B4D3-7551731C83F3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17166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D3316-8C03-4E14-A26A-B573F6170B51}"/>
              </a:ext>
            </a:extLst>
          </p:cNvPr>
          <p:cNvSpPr/>
          <p:nvPr userDrawn="1"/>
        </p:nvSpPr>
        <p:spPr>
          <a:xfrm>
            <a:off x="1" y="6393976"/>
            <a:ext cx="6540502" cy="4640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651500" cy="685799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1D92BB-6197-48EF-BA05-DDD2BA2B9E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79514"/>
            <a:ext cx="5651500" cy="6778486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5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6500173" y="964060"/>
            <a:ext cx="4749421" cy="4450312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FontTx/>
              <a:buNone/>
              <a:defRPr sz="35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9863" indent="0">
              <a:spcBef>
                <a:spcPts val="1200"/>
              </a:spcBef>
              <a:buFontTx/>
              <a:buNone/>
              <a:defRPr/>
            </a:lvl2pPr>
            <a:lvl3pPr marL="341312" indent="0">
              <a:spcBef>
                <a:spcPts val="1200"/>
              </a:spcBef>
              <a:buFontTx/>
              <a:buNone/>
              <a:defRPr/>
            </a:lvl3pPr>
            <a:lvl4pPr marL="511175" indent="0">
              <a:spcBef>
                <a:spcPts val="1200"/>
              </a:spcBef>
              <a:buFontTx/>
              <a:buNone/>
              <a:defRPr/>
            </a:lvl4pPr>
            <a:lvl5pPr marL="688975" indent="0">
              <a:spcBef>
                <a:spcPts val="1200"/>
              </a:spcBef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ACD430-9C72-4B6A-B10A-943F02048CDE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BF04E46-E2BA-4BD2-84A0-F679AAF5F474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B0136C-860D-47DF-962F-5249914E9CAD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A236E7-78E4-4C63-BF5E-44FD09CB7200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9FD2CF-0A88-4CC0-9792-A1832D08536B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5AB9414-4DBB-4193-85F6-FF73EE339171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2550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omotive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 descr="A passenger seat of a car&#10;&#10;Description automatically generated">
            <a:extLst>
              <a:ext uri="{FF2B5EF4-FFF2-40B4-BE49-F238E27FC236}">
                <a16:creationId xmlns:a16="http://schemas.microsoft.com/office/drawing/2014/main" id="{1D45FBBC-207E-4D58-85BF-A85644E74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" y="78902"/>
            <a:ext cx="4560213" cy="6779098"/>
          </a:xfrm>
          <a:prstGeom prst="rect">
            <a:avLst/>
          </a:prstGeom>
        </p:spPr>
      </p:pic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792C26BF-6739-427A-A9E9-8A8A678B7C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19" y="78902"/>
            <a:ext cx="4560213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  <p:sp>
        <p:nvSpPr>
          <p:cNvPr id="37" name="Rectangle 182">
            <a:extLst>
              <a:ext uri="{FF2B5EF4-FFF2-40B4-BE49-F238E27FC236}">
                <a16:creationId xmlns:a16="http://schemas.microsoft.com/office/drawing/2014/main" id="{7F1551CC-56A8-4FFE-8188-6BBCFBC0D73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5275942" y="1272210"/>
            <a:ext cx="6325011" cy="3864494"/>
          </a:xfrm>
          <a:prstGeom prst="rect">
            <a:avLst/>
          </a:prstGeom>
          <a:ln w="25400"/>
          <a:effectLst/>
        </p:spPr>
        <p:txBody>
          <a:bodyPr tIns="91440" bIns="9144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5100" b="0" kern="1200" cap="none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headline or statement goes here. Lorem ipsum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3A222D-2665-49C2-A352-41261E92E261}"/>
              </a:ext>
            </a:extLst>
          </p:cNvPr>
          <p:cNvSpPr/>
          <p:nvPr userDrawn="1"/>
        </p:nvSpPr>
        <p:spPr>
          <a:xfrm rot="10800000">
            <a:off x="-1" y="79514"/>
            <a:ext cx="4560213" cy="5653376"/>
          </a:xfrm>
          <a:prstGeom prst="rect">
            <a:avLst/>
          </a:prstGeom>
          <a:gradFill flip="none" rotWithShape="1">
            <a:gsLst>
              <a:gs pos="3000">
                <a:schemeClr val="accent4">
                  <a:alpha val="27000"/>
                </a:schemeClr>
              </a:gs>
              <a:gs pos="50000">
                <a:schemeClr val="accent4">
                  <a:alpha val="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D3832DDA-4865-36D0-44BF-A477DA733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736" y="6240479"/>
            <a:ext cx="2590528" cy="48661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0E226F-09EF-E0E8-9EF9-FCF53DCCFD46}"/>
              </a:ext>
            </a:extLst>
          </p:cNvPr>
          <p:cNvSpPr txBox="1">
            <a:spLocks/>
          </p:cNvSpPr>
          <p:nvPr userDrawn="1"/>
        </p:nvSpPr>
        <p:spPr>
          <a:xfrm>
            <a:off x="11250867" y="633409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13B1A8-43F7-B33B-73BD-A20D8D2AF887}"/>
              </a:ext>
            </a:extLst>
          </p:cNvPr>
          <p:cNvSpPr txBox="1"/>
          <p:nvPr userDrawn="1"/>
        </p:nvSpPr>
        <p:spPr>
          <a:xfrm>
            <a:off x="8716412" y="628954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13214646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30369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27507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lang="en-US" sz="1500" cap="all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0628417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 tagli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71562"/>
            <a:ext cx="12192000" cy="692956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71562"/>
            <a:ext cx="12191999" cy="692956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5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11498072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 descr="A view of a city&#10;&#10;Description automatically generated">
            <a:extLst>
              <a:ext uri="{FF2B5EF4-FFF2-40B4-BE49-F238E27FC236}">
                <a16:creationId xmlns:a16="http://schemas.microsoft.com/office/drawing/2014/main" id="{CB9ABCE8-B5F4-48BD-86CE-887669C5B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" y="78900"/>
            <a:ext cx="4558359" cy="67790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63BE673-EBB9-4511-BBA9-928E31D9C62B}"/>
              </a:ext>
            </a:extLst>
          </p:cNvPr>
          <p:cNvSpPr/>
          <p:nvPr userDrawn="1"/>
        </p:nvSpPr>
        <p:spPr>
          <a:xfrm flipV="1">
            <a:off x="-6831" y="78902"/>
            <a:ext cx="4558359" cy="2192350"/>
          </a:xfrm>
          <a:prstGeom prst="rect">
            <a:avLst/>
          </a:prstGeom>
          <a:gradFill flip="none" rotWithShape="1">
            <a:gsLst>
              <a:gs pos="3000">
                <a:schemeClr val="accent1">
                  <a:alpha val="41000"/>
                </a:schemeClr>
              </a:gs>
              <a:gs pos="70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Picture Placeholder 76">
            <a:extLst>
              <a:ext uri="{FF2B5EF4-FFF2-40B4-BE49-F238E27FC236}">
                <a16:creationId xmlns:a16="http://schemas.microsoft.com/office/drawing/2014/main" id="{994508B0-A33C-4CE0-B505-0D816FBBCF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8749" y="78902"/>
            <a:ext cx="4562132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  <p:sp>
        <p:nvSpPr>
          <p:cNvPr id="21" name="Rectangle 226">
            <a:extLst>
              <a:ext uri="{FF2B5EF4-FFF2-40B4-BE49-F238E27FC236}">
                <a16:creationId xmlns:a16="http://schemas.microsoft.com/office/drawing/2014/main" id="{7543CAAA-6F25-49A2-B44A-0CDA9741E0E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402732" y="431801"/>
            <a:ext cx="6196032" cy="888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300" b="1" kern="1200" cap="all" spc="21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rtl="0" fontAlgn="base">
              <a:lnSpc>
                <a:spcPct val="100000"/>
              </a:lnSpc>
              <a:spcBef>
                <a:spcPts val="1200"/>
              </a:spcBef>
              <a:spcAft>
                <a:spcPts val="75"/>
              </a:spcAft>
              <a:buClrTx/>
              <a:buSzPct val="80000"/>
              <a:buFontTx/>
              <a:buNone/>
            </a:pPr>
            <a:r>
              <a:rPr lang="en-US" dirty="0"/>
              <a:t>OVERVIEW</a:t>
            </a:r>
          </a:p>
        </p:txBody>
      </p:sp>
      <p:sp>
        <p:nvSpPr>
          <p:cNvPr id="25" name="Text Placeholder 45">
            <a:extLst>
              <a:ext uri="{FF2B5EF4-FFF2-40B4-BE49-F238E27FC236}">
                <a16:creationId xmlns:a16="http://schemas.microsoft.com/office/drawing/2014/main" id="{94593C39-015D-4277-AF05-46464E652D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2730" y="1470212"/>
            <a:ext cx="6196032" cy="459765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2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Line item one</a:t>
            </a:r>
          </a:p>
          <a:p>
            <a:pPr lvl="0"/>
            <a:r>
              <a:rPr lang="en-US" dirty="0"/>
              <a:t>Line item two</a:t>
            </a:r>
          </a:p>
          <a:p>
            <a:pPr lvl="0"/>
            <a:r>
              <a:rPr lang="en-US" dirty="0"/>
              <a:t>Line item three</a:t>
            </a:r>
          </a:p>
          <a:p>
            <a:pPr lvl="0"/>
            <a:r>
              <a:rPr lang="en-US" dirty="0"/>
              <a:t>Line item four</a:t>
            </a:r>
          </a:p>
          <a:p>
            <a:pPr lvl="0"/>
            <a:r>
              <a:rPr lang="en-US" dirty="0"/>
              <a:t>Line item five</a:t>
            </a:r>
          </a:p>
          <a:p>
            <a:pPr lvl="0"/>
            <a:r>
              <a:rPr lang="en-US" dirty="0"/>
              <a:t>Line item six</a:t>
            </a: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E6AA276A-13AC-9675-5069-5EA8231A1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736" y="6240479"/>
            <a:ext cx="2590528" cy="48661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130B86C-7CBA-BF6F-CE7F-305BBD4153B3}"/>
              </a:ext>
            </a:extLst>
          </p:cNvPr>
          <p:cNvSpPr txBox="1">
            <a:spLocks/>
          </p:cNvSpPr>
          <p:nvPr userDrawn="1"/>
        </p:nvSpPr>
        <p:spPr>
          <a:xfrm>
            <a:off x="11250867" y="633409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0A048-1543-791A-2D31-FD3AE6A4F606}"/>
              </a:ext>
            </a:extLst>
          </p:cNvPr>
          <p:cNvSpPr txBox="1"/>
          <p:nvPr userDrawn="1"/>
        </p:nvSpPr>
        <p:spPr>
          <a:xfrm>
            <a:off x="8716412" y="628954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8115579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D06403FE-A5C1-4F8C-9DB3-87AD5BC91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853" y="1750077"/>
            <a:ext cx="11226294" cy="2461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1EFAB0-BF7B-486F-9F35-82AD1ED04BF1}"/>
              </a:ext>
            </a:extLst>
          </p:cNvPr>
          <p:cNvSpPr/>
          <p:nvPr userDrawn="1"/>
        </p:nvSpPr>
        <p:spPr>
          <a:xfrm>
            <a:off x="0" y="9333"/>
            <a:ext cx="12192000" cy="61066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B4EE5C-CBF1-48C2-9111-7AF141DC059D}"/>
              </a:ext>
            </a:extLst>
          </p:cNvPr>
          <p:cNvGrpSpPr/>
          <p:nvPr userDrawn="1"/>
        </p:nvGrpSpPr>
        <p:grpSpPr>
          <a:xfrm>
            <a:off x="3751325" y="1373534"/>
            <a:ext cx="4689351" cy="1689100"/>
            <a:chOff x="271463" y="2852738"/>
            <a:chExt cx="3190876" cy="1149350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0DC613D-8F28-4356-9AE2-4B01CAD6F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5389CD5-8A7A-4E07-8890-BA0951246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57CD6AE5-1C17-4916-ABDE-B2D11320C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85F11E2-F842-41CA-9AF1-5287558B5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B0E5ECB3-F85C-46BC-B46B-3B8A9FE93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DB8D8-7921-42FD-BC22-C65AD4B022CA}"/>
              </a:ext>
            </a:extLst>
          </p:cNvPr>
          <p:cNvGrpSpPr/>
          <p:nvPr userDrawn="1"/>
        </p:nvGrpSpPr>
        <p:grpSpPr>
          <a:xfrm>
            <a:off x="3364707" y="3905597"/>
            <a:ext cx="5462587" cy="1034628"/>
            <a:chOff x="4252913" y="4551363"/>
            <a:chExt cx="7040562" cy="1333500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00CC96BC-4DA8-479D-87E6-C4E04952DE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52913" y="4551363"/>
              <a:ext cx="28575" cy="13335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6D87A060-163D-464D-9776-AB1C8145BC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64900" y="4551363"/>
              <a:ext cx="28575" cy="13335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78870DD-1F10-460E-BF01-C0295B136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5" y="4765676"/>
              <a:ext cx="250825" cy="396875"/>
            </a:xfrm>
            <a:custGeom>
              <a:avLst/>
              <a:gdLst>
                <a:gd name="T0" fmla="*/ 88 w 158"/>
                <a:gd name="T1" fmla="*/ 0 h 250"/>
                <a:gd name="T2" fmla="*/ 114 w 158"/>
                <a:gd name="T3" fmla="*/ 3 h 250"/>
                <a:gd name="T4" fmla="*/ 137 w 158"/>
                <a:gd name="T5" fmla="*/ 10 h 250"/>
                <a:gd name="T6" fmla="*/ 156 w 158"/>
                <a:gd name="T7" fmla="*/ 26 h 250"/>
                <a:gd name="T8" fmla="*/ 130 w 158"/>
                <a:gd name="T9" fmla="*/ 52 h 250"/>
                <a:gd name="T10" fmla="*/ 114 w 158"/>
                <a:gd name="T11" fmla="*/ 35 h 250"/>
                <a:gd name="T12" fmla="*/ 88 w 158"/>
                <a:gd name="T13" fmla="*/ 31 h 250"/>
                <a:gd name="T14" fmla="*/ 65 w 158"/>
                <a:gd name="T15" fmla="*/ 33 h 250"/>
                <a:gd name="T16" fmla="*/ 51 w 158"/>
                <a:gd name="T17" fmla="*/ 42 h 250"/>
                <a:gd name="T18" fmla="*/ 44 w 158"/>
                <a:gd name="T19" fmla="*/ 54 h 250"/>
                <a:gd name="T20" fmla="*/ 41 w 158"/>
                <a:gd name="T21" fmla="*/ 66 h 250"/>
                <a:gd name="T22" fmla="*/ 46 w 158"/>
                <a:gd name="T23" fmla="*/ 84 h 250"/>
                <a:gd name="T24" fmla="*/ 55 w 158"/>
                <a:gd name="T25" fmla="*/ 94 h 250"/>
                <a:gd name="T26" fmla="*/ 72 w 158"/>
                <a:gd name="T27" fmla="*/ 103 h 250"/>
                <a:gd name="T28" fmla="*/ 90 w 158"/>
                <a:gd name="T29" fmla="*/ 110 h 250"/>
                <a:gd name="T30" fmla="*/ 109 w 158"/>
                <a:gd name="T31" fmla="*/ 115 h 250"/>
                <a:gd name="T32" fmla="*/ 128 w 158"/>
                <a:gd name="T33" fmla="*/ 124 h 250"/>
                <a:gd name="T34" fmla="*/ 144 w 158"/>
                <a:gd name="T35" fmla="*/ 136 h 250"/>
                <a:gd name="T36" fmla="*/ 156 w 158"/>
                <a:gd name="T37" fmla="*/ 152 h 250"/>
                <a:gd name="T38" fmla="*/ 158 w 158"/>
                <a:gd name="T39" fmla="*/ 178 h 250"/>
                <a:gd name="T40" fmla="*/ 156 w 158"/>
                <a:gd name="T41" fmla="*/ 203 h 250"/>
                <a:gd name="T42" fmla="*/ 144 w 158"/>
                <a:gd name="T43" fmla="*/ 222 h 250"/>
                <a:gd name="T44" fmla="*/ 125 w 158"/>
                <a:gd name="T45" fmla="*/ 238 h 250"/>
                <a:gd name="T46" fmla="*/ 102 w 158"/>
                <a:gd name="T47" fmla="*/ 248 h 250"/>
                <a:gd name="T48" fmla="*/ 76 w 158"/>
                <a:gd name="T49" fmla="*/ 250 h 250"/>
                <a:gd name="T50" fmla="*/ 46 w 158"/>
                <a:gd name="T51" fmla="*/ 248 h 250"/>
                <a:gd name="T52" fmla="*/ 21 w 158"/>
                <a:gd name="T53" fmla="*/ 236 h 250"/>
                <a:gd name="T54" fmla="*/ 0 w 158"/>
                <a:gd name="T55" fmla="*/ 217 h 250"/>
                <a:gd name="T56" fmla="*/ 28 w 158"/>
                <a:gd name="T57" fmla="*/ 194 h 250"/>
                <a:gd name="T58" fmla="*/ 41 w 158"/>
                <a:gd name="T59" fmla="*/ 210 h 250"/>
                <a:gd name="T60" fmla="*/ 58 w 158"/>
                <a:gd name="T61" fmla="*/ 217 h 250"/>
                <a:gd name="T62" fmla="*/ 76 w 158"/>
                <a:gd name="T63" fmla="*/ 220 h 250"/>
                <a:gd name="T64" fmla="*/ 93 w 158"/>
                <a:gd name="T65" fmla="*/ 217 h 250"/>
                <a:gd name="T66" fmla="*/ 109 w 158"/>
                <a:gd name="T67" fmla="*/ 210 h 250"/>
                <a:gd name="T68" fmla="*/ 121 w 158"/>
                <a:gd name="T69" fmla="*/ 199 h 250"/>
                <a:gd name="T70" fmla="*/ 125 w 158"/>
                <a:gd name="T71" fmla="*/ 180 h 250"/>
                <a:gd name="T72" fmla="*/ 121 w 158"/>
                <a:gd name="T73" fmla="*/ 166 h 250"/>
                <a:gd name="T74" fmla="*/ 109 w 158"/>
                <a:gd name="T75" fmla="*/ 154 h 250"/>
                <a:gd name="T76" fmla="*/ 95 w 158"/>
                <a:gd name="T77" fmla="*/ 147 h 250"/>
                <a:gd name="T78" fmla="*/ 76 w 158"/>
                <a:gd name="T79" fmla="*/ 140 h 250"/>
                <a:gd name="T80" fmla="*/ 55 w 158"/>
                <a:gd name="T81" fmla="*/ 133 h 250"/>
                <a:gd name="T82" fmla="*/ 37 w 158"/>
                <a:gd name="T83" fmla="*/ 126 h 250"/>
                <a:gd name="T84" fmla="*/ 23 w 158"/>
                <a:gd name="T85" fmla="*/ 112 h 250"/>
                <a:gd name="T86" fmla="*/ 11 w 158"/>
                <a:gd name="T87" fmla="*/ 94 h 250"/>
                <a:gd name="T88" fmla="*/ 7 w 158"/>
                <a:gd name="T89" fmla="*/ 66 h 250"/>
                <a:gd name="T90" fmla="*/ 9 w 158"/>
                <a:gd name="T91" fmla="*/ 49 h 250"/>
                <a:gd name="T92" fmla="*/ 18 w 158"/>
                <a:gd name="T93" fmla="*/ 31 h 250"/>
                <a:gd name="T94" fmla="*/ 35 w 158"/>
                <a:gd name="T95" fmla="*/ 14 h 250"/>
                <a:gd name="T96" fmla="*/ 58 w 158"/>
                <a:gd name="T97" fmla="*/ 3 h 250"/>
                <a:gd name="T98" fmla="*/ 88 w 158"/>
                <a:gd name="T9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8" h="250">
                  <a:moveTo>
                    <a:pt x="88" y="0"/>
                  </a:moveTo>
                  <a:lnTo>
                    <a:pt x="114" y="3"/>
                  </a:lnTo>
                  <a:lnTo>
                    <a:pt x="137" y="10"/>
                  </a:lnTo>
                  <a:lnTo>
                    <a:pt x="156" y="26"/>
                  </a:lnTo>
                  <a:lnTo>
                    <a:pt x="130" y="52"/>
                  </a:lnTo>
                  <a:lnTo>
                    <a:pt x="114" y="35"/>
                  </a:lnTo>
                  <a:lnTo>
                    <a:pt x="88" y="31"/>
                  </a:lnTo>
                  <a:lnTo>
                    <a:pt x="65" y="33"/>
                  </a:lnTo>
                  <a:lnTo>
                    <a:pt x="51" y="42"/>
                  </a:lnTo>
                  <a:lnTo>
                    <a:pt x="44" y="54"/>
                  </a:lnTo>
                  <a:lnTo>
                    <a:pt x="41" y="66"/>
                  </a:lnTo>
                  <a:lnTo>
                    <a:pt x="46" y="84"/>
                  </a:lnTo>
                  <a:lnTo>
                    <a:pt x="55" y="94"/>
                  </a:lnTo>
                  <a:lnTo>
                    <a:pt x="72" y="103"/>
                  </a:lnTo>
                  <a:lnTo>
                    <a:pt x="90" y="110"/>
                  </a:lnTo>
                  <a:lnTo>
                    <a:pt x="109" y="115"/>
                  </a:lnTo>
                  <a:lnTo>
                    <a:pt x="128" y="124"/>
                  </a:lnTo>
                  <a:lnTo>
                    <a:pt x="144" y="136"/>
                  </a:lnTo>
                  <a:lnTo>
                    <a:pt x="156" y="152"/>
                  </a:lnTo>
                  <a:lnTo>
                    <a:pt x="158" y="178"/>
                  </a:lnTo>
                  <a:lnTo>
                    <a:pt x="156" y="203"/>
                  </a:lnTo>
                  <a:lnTo>
                    <a:pt x="144" y="222"/>
                  </a:lnTo>
                  <a:lnTo>
                    <a:pt x="125" y="238"/>
                  </a:lnTo>
                  <a:lnTo>
                    <a:pt x="102" y="248"/>
                  </a:lnTo>
                  <a:lnTo>
                    <a:pt x="76" y="250"/>
                  </a:lnTo>
                  <a:lnTo>
                    <a:pt x="46" y="248"/>
                  </a:lnTo>
                  <a:lnTo>
                    <a:pt x="21" y="236"/>
                  </a:lnTo>
                  <a:lnTo>
                    <a:pt x="0" y="217"/>
                  </a:lnTo>
                  <a:lnTo>
                    <a:pt x="28" y="194"/>
                  </a:lnTo>
                  <a:lnTo>
                    <a:pt x="41" y="210"/>
                  </a:lnTo>
                  <a:lnTo>
                    <a:pt x="58" y="217"/>
                  </a:lnTo>
                  <a:lnTo>
                    <a:pt x="76" y="220"/>
                  </a:lnTo>
                  <a:lnTo>
                    <a:pt x="93" y="217"/>
                  </a:lnTo>
                  <a:lnTo>
                    <a:pt x="109" y="210"/>
                  </a:lnTo>
                  <a:lnTo>
                    <a:pt x="121" y="199"/>
                  </a:lnTo>
                  <a:lnTo>
                    <a:pt x="125" y="180"/>
                  </a:lnTo>
                  <a:lnTo>
                    <a:pt x="121" y="166"/>
                  </a:lnTo>
                  <a:lnTo>
                    <a:pt x="109" y="154"/>
                  </a:lnTo>
                  <a:lnTo>
                    <a:pt x="95" y="147"/>
                  </a:lnTo>
                  <a:lnTo>
                    <a:pt x="76" y="140"/>
                  </a:lnTo>
                  <a:lnTo>
                    <a:pt x="55" y="133"/>
                  </a:lnTo>
                  <a:lnTo>
                    <a:pt x="37" y="126"/>
                  </a:lnTo>
                  <a:lnTo>
                    <a:pt x="23" y="112"/>
                  </a:lnTo>
                  <a:lnTo>
                    <a:pt x="11" y="94"/>
                  </a:lnTo>
                  <a:lnTo>
                    <a:pt x="7" y="66"/>
                  </a:lnTo>
                  <a:lnTo>
                    <a:pt x="9" y="49"/>
                  </a:lnTo>
                  <a:lnTo>
                    <a:pt x="18" y="31"/>
                  </a:lnTo>
                  <a:lnTo>
                    <a:pt x="35" y="14"/>
                  </a:lnTo>
                  <a:lnTo>
                    <a:pt x="58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F79E3EF8-75A2-4972-91E3-048106FE4E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3488" y="4773613"/>
              <a:ext cx="254000" cy="381000"/>
            </a:xfrm>
            <a:custGeom>
              <a:avLst/>
              <a:gdLst>
                <a:gd name="T0" fmla="*/ 0 w 160"/>
                <a:gd name="T1" fmla="*/ 0 h 240"/>
                <a:gd name="T2" fmla="*/ 153 w 160"/>
                <a:gd name="T3" fmla="*/ 0 h 240"/>
                <a:gd name="T4" fmla="*/ 153 w 160"/>
                <a:gd name="T5" fmla="*/ 30 h 240"/>
                <a:gd name="T6" fmla="*/ 32 w 160"/>
                <a:gd name="T7" fmla="*/ 30 h 240"/>
                <a:gd name="T8" fmla="*/ 32 w 160"/>
                <a:gd name="T9" fmla="*/ 103 h 240"/>
                <a:gd name="T10" fmla="*/ 146 w 160"/>
                <a:gd name="T11" fmla="*/ 103 h 240"/>
                <a:gd name="T12" fmla="*/ 146 w 160"/>
                <a:gd name="T13" fmla="*/ 133 h 240"/>
                <a:gd name="T14" fmla="*/ 32 w 160"/>
                <a:gd name="T15" fmla="*/ 133 h 240"/>
                <a:gd name="T16" fmla="*/ 32 w 160"/>
                <a:gd name="T17" fmla="*/ 210 h 240"/>
                <a:gd name="T18" fmla="*/ 160 w 160"/>
                <a:gd name="T19" fmla="*/ 210 h 240"/>
                <a:gd name="T20" fmla="*/ 160 w 160"/>
                <a:gd name="T21" fmla="*/ 240 h 240"/>
                <a:gd name="T22" fmla="*/ 0 w 160"/>
                <a:gd name="T23" fmla="*/ 240 h 240"/>
                <a:gd name="T24" fmla="*/ 0 w 160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0">
                  <a:moveTo>
                    <a:pt x="0" y="0"/>
                  </a:moveTo>
                  <a:lnTo>
                    <a:pt x="153" y="0"/>
                  </a:lnTo>
                  <a:lnTo>
                    <a:pt x="153" y="30"/>
                  </a:lnTo>
                  <a:lnTo>
                    <a:pt x="32" y="30"/>
                  </a:lnTo>
                  <a:lnTo>
                    <a:pt x="32" y="103"/>
                  </a:lnTo>
                  <a:lnTo>
                    <a:pt x="146" y="103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67DD1A5C-D1B9-46AF-924C-131E9060A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5588" y="4765676"/>
              <a:ext cx="339725" cy="396875"/>
            </a:xfrm>
            <a:custGeom>
              <a:avLst/>
              <a:gdLst>
                <a:gd name="T0" fmla="*/ 125 w 214"/>
                <a:gd name="T1" fmla="*/ 0 h 250"/>
                <a:gd name="T2" fmla="*/ 156 w 214"/>
                <a:gd name="T3" fmla="*/ 3 h 250"/>
                <a:gd name="T4" fmla="*/ 186 w 214"/>
                <a:gd name="T5" fmla="*/ 17 h 250"/>
                <a:gd name="T6" fmla="*/ 209 w 214"/>
                <a:gd name="T7" fmla="*/ 38 h 250"/>
                <a:gd name="T8" fmla="*/ 181 w 214"/>
                <a:gd name="T9" fmla="*/ 56 h 250"/>
                <a:gd name="T10" fmla="*/ 165 w 214"/>
                <a:gd name="T11" fmla="*/ 42 h 250"/>
                <a:gd name="T12" fmla="*/ 146 w 214"/>
                <a:gd name="T13" fmla="*/ 33 h 250"/>
                <a:gd name="T14" fmla="*/ 123 w 214"/>
                <a:gd name="T15" fmla="*/ 31 h 250"/>
                <a:gd name="T16" fmla="*/ 95 w 214"/>
                <a:gd name="T17" fmla="*/ 35 h 250"/>
                <a:gd name="T18" fmla="*/ 69 w 214"/>
                <a:gd name="T19" fmla="*/ 49 h 250"/>
                <a:gd name="T20" fmla="*/ 51 w 214"/>
                <a:gd name="T21" fmla="*/ 70 h 250"/>
                <a:gd name="T22" fmla="*/ 39 w 214"/>
                <a:gd name="T23" fmla="*/ 96 h 250"/>
                <a:gd name="T24" fmla="*/ 34 w 214"/>
                <a:gd name="T25" fmla="*/ 126 h 250"/>
                <a:gd name="T26" fmla="*/ 39 w 214"/>
                <a:gd name="T27" fmla="*/ 157 h 250"/>
                <a:gd name="T28" fmla="*/ 51 w 214"/>
                <a:gd name="T29" fmla="*/ 182 h 250"/>
                <a:gd name="T30" fmla="*/ 69 w 214"/>
                <a:gd name="T31" fmla="*/ 201 h 250"/>
                <a:gd name="T32" fmla="*/ 93 w 214"/>
                <a:gd name="T33" fmla="*/ 215 h 250"/>
                <a:gd name="T34" fmla="*/ 123 w 214"/>
                <a:gd name="T35" fmla="*/ 220 h 250"/>
                <a:gd name="T36" fmla="*/ 149 w 214"/>
                <a:gd name="T37" fmla="*/ 217 h 250"/>
                <a:gd name="T38" fmla="*/ 169 w 214"/>
                <a:gd name="T39" fmla="*/ 206 h 250"/>
                <a:gd name="T40" fmla="*/ 186 w 214"/>
                <a:gd name="T41" fmla="*/ 189 h 250"/>
                <a:gd name="T42" fmla="*/ 214 w 214"/>
                <a:gd name="T43" fmla="*/ 208 h 250"/>
                <a:gd name="T44" fmla="*/ 207 w 214"/>
                <a:gd name="T45" fmla="*/ 217 h 250"/>
                <a:gd name="T46" fmla="*/ 195 w 214"/>
                <a:gd name="T47" fmla="*/ 229 h 250"/>
                <a:gd name="T48" fmla="*/ 176 w 214"/>
                <a:gd name="T49" fmla="*/ 238 h 250"/>
                <a:gd name="T50" fmla="*/ 153 w 214"/>
                <a:gd name="T51" fmla="*/ 248 h 250"/>
                <a:gd name="T52" fmla="*/ 123 w 214"/>
                <a:gd name="T53" fmla="*/ 250 h 250"/>
                <a:gd name="T54" fmla="*/ 88 w 214"/>
                <a:gd name="T55" fmla="*/ 245 h 250"/>
                <a:gd name="T56" fmla="*/ 58 w 214"/>
                <a:gd name="T57" fmla="*/ 231 h 250"/>
                <a:gd name="T58" fmla="*/ 32 w 214"/>
                <a:gd name="T59" fmla="*/ 213 h 250"/>
                <a:gd name="T60" fmla="*/ 16 w 214"/>
                <a:gd name="T61" fmla="*/ 187 h 250"/>
                <a:gd name="T62" fmla="*/ 4 w 214"/>
                <a:gd name="T63" fmla="*/ 157 h 250"/>
                <a:gd name="T64" fmla="*/ 0 w 214"/>
                <a:gd name="T65" fmla="*/ 126 h 250"/>
                <a:gd name="T66" fmla="*/ 7 w 214"/>
                <a:gd name="T67" fmla="*/ 84 h 250"/>
                <a:gd name="T68" fmla="*/ 23 w 214"/>
                <a:gd name="T69" fmla="*/ 49 h 250"/>
                <a:gd name="T70" fmla="*/ 48 w 214"/>
                <a:gd name="T71" fmla="*/ 24 h 250"/>
                <a:gd name="T72" fmla="*/ 83 w 214"/>
                <a:gd name="T73" fmla="*/ 5 h 250"/>
                <a:gd name="T74" fmla="*/ 125 w 214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" h="250">
                  <a:moveTo>
                    <a:pt x="125" y="0"/>
                  </a:moveTo>
                  <a:lnTo>
                    <a:pt x="156" y="3"/>
                  </a:lnTo>
                  <a:lnTo>
                    <a:pt x="186" y="17"/>
                  </a:lnTo>
                  <a:lnTo>
                    <a:pt x="209" y="38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6" y="33"/>
                  </a:lnTo>
                  <a:lnTo>
                    <a:pt x="123" y="31"/>
                  </a:lnTo>
                  <a:lnTo>
                    <a:pt x="95" y="35"/>
                  </a:lnTo>
                  <a:lnTo>
                    <a:pt x="69" y="49"/>
                  </a:lnTo>
                  <a:lnTo>
                    <a:pt x="51" y="70"/>
                  </a:lnTo>
                  <a:lnTo>
                    <a:pt x="39" y="96"/>
                  </a:lnTo>
                  <a:lnTo>
                    <a:pt x="34" y="126"/>
                  </a:lnTo>
                  <a:lnTo>
                    <a:pt x="39" y="157"/>
                  </a:lnTo>
                  <a:lnTo>
                    <a:pt x="51" y="182"/>
                  </a:lnTo>
                  <a:lnTo>
                    <a:pt x="69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9" y="217"/>
                  </a:lnTo>
                  <a:lnTo>
                    <a:pt x="169" y="206"/>
                  </a:lnTo>
                  <a:lnTo>
                    <a:pt x="186" y="189"/>
                  </a:lnTo>
                  <a:lnTo>
                    <a:pt x="214" y="208"/>
                  </a:lnTo>
                  <a:lnTo>
                    <a:pt x="207" y="217"/>
                  </a:lnTo>
                  <a:lnTo>
                    <a:pt x="195" y="229"/>
                  </a:lnTo>
                  <a:lnTo>
                    <a:pt x="176" y="238"/>
                  </a:lnTo>
                  <a:lnTo>
                    <a:pt x="153" y="248"/>
                  </a:lnTo>
                  <a:lnTo>
                    <a:pt x="123" y="250"/>
                  </a:lnTo>
                  <a:lnTo>
                    <a:pt x="88" y="245"/>
                  </a:lnTo>
                  <a:lnTo>
                    <a:pt x="58" y="231"/>
                  </a:lnTo>
                  <a:lnTo>
                    <a:pt x="32" y="213"/>
                  </a:lnTo>
                  <a:lnTo>
                    <a:pt x="16" y="187"/>
                  </a:lnTo>
                  <a:lnTo>
                    <a:pt x="4" y="157"/>
                  </a:lnTo>
                  <a:lnTo>
                    <a:pt x="0" y="126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8" y="24"/>
                  </a:lnTo>
                  <a:lnTo>
                    <a:pt x="83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8DD091C3-AD23-4B73-B114-AAB4BAB7A4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9763" y="4773613"/>
              <a:ext cx="290513" cy="388938"/>
            </a:xfrm>
            <a:custGeom>
              <a:avLst/>
              <a:gdLst>
                <a:gd name="T0" fmla="*/ 0 w 183"/>
                <a:gd name="T1" fmla="*/ 0 h 245"/>
                <a:gd name="T2" fmla="*/ 32 w 183"/>
                <a:gd name="T3" fmla="*/ 0 h 245"/>
                <a:gd name="T4" fmla="*/ 32 w 183"/>
                <a:gd name="T5" fmla="*/ 147 h 245"/>
                <a:gd name="T6" fmla="*/ 35 w 183"/>
                <a:gd name="T7" fmla="*/ 166 h 245"/>
                <a:gd name="T8" fmla="*/ 39 w 183"/>
                <a:gd name="T9" fmla="*/ 184 h 245"/>
                <a:gd name="T10" fmla="*/ 51 w 183"/>
                <a:gd name="T11" fmla="*/ 201 h 245"/>
                <a:gd name="T12" fmla="*/ 67 w 183"/>
                <a:gd name="T13" fmla="*/ 212 h 245"/>
                <a:gd name="T14" fmla="*/ 93 w 183"/>
                <a:gd name="T15" fmla="*/ 215 h 245"/>
                <a:gd name="T16" fmla="*/ 116 w 183"/>
                <a:gd name="T17" fmla="*/ 212 h 245"/>
                <a:gd name="T18" fmla="*/ 132 w 183"/>
                <a:gd name="T19" fmla="*/ 201 h 245"/>
                <a:gd name="T20" fmla="*/ 144 w 183"/>
                <a:gd name="T21" fmla="*/ 184 h 245"/>
                <a:gd name="T22" fmla="*/ 151 w 183"/>
                <a:gd name="T23" fmla="*/ 166 h 245"/>
                <a:gd name="T24" fmla="*/ 151 w 183"/>
                <a:gd name="T25" fmla="*/ 147 h 245"/>
                <a:gd name="T26" fmla="*/ 151 w 183"/>
                <a:gd name="T27" fmla="*/ 0 h 245"/>
                <a:gd name="T28" fmla="*/ 183 w 183"/>
                <a:gd name="T29" fmla="*/ 0 h 245"/>
                <a:gd name="T30" fmla="*/ 183 w 183"/>
                <a:gd name="T31" fmla="*/ 152 h 245"/>
                <a:gd name="T32" fmla="*/ 179 w 183"/>
                <a:gd name="T33" fmla="*/ 184 h 245"/>
                <a:gd name="T34" fmla="*/ 167 w 183"/>
                <a:gd name="T35" fmla="*/ 210 h 245"/>
                <a:gd name="T36" fmla="*/ 146 w 183"/>
                <a:gd name="T37" fmla="*/ 229 h 245"/>
                <a:gd name="T38" fmla="*/ 121 w 183"/>
                <a:gd name="T39" fmla="*/ 240 h 245"/>
                <a:gd name="T40" fmla="*/ 93 w 183"/>
                <a:gd name="T41" fmla="*/ 245 h 245"/>
                <a:gd name="T42" fmla="*/ 62 w 183"/>
                <a:gd name="T43" fmla="*/ 240 h 245"/>
                <a:gd name="T44" fmla="*/ 37 w 183"/>
                <a:gd name="T45" fmla="*/ 229 h 245"/>
                <a:gd name="T46" fmla="*/ 16 w 183"/>
                <a:gd name="T47" fmla="*/ 210 h 245"/>
                <a:gd name="T48" fmla="*/ 4 w 183"/>
                <a:gd name="T49" fmla="*/ 184 h 245"/>
                <a:gd name="T50" fmla="*/ 0 w 183"/>
                <a:gd name="T51" fmla="*/ 152 h 245"/>
                <a:gd name="T52" fmla="*/ 0 w 183"/>
                <a:gd name="T5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3" h="245">
                  <a:moveTo>
                    <a:pt x="0" y="0"/>
                  </a:moveTo>
                  <a:lnTo>
                    <a:pt x="32" y="0"/>
                  </a:lnTo>
                  <a:lnTo>
                    <a:pt x="32" y="147"/>
                  </a:lnTo>
                  <a:lnTo>
                    <a:pt x="35" y="166"/>
                  </a:lnTo>
                  <a:lnTo>
                    <a:pt x="39" y="184"/>
                  </a:lnTo>
                  <a:lnTo>
                    <a:pt x="51" y="201"/>
                  </a:lnTo>
                  <a:lnTo>
                    <a:pt x="67" y="212"/>
                  </a:lnTo>
                  <a:lnTo>
                    <a:pt x="93" y="215"/>
                  </a:lnTo>
                  <a:lnTo>
                    <a:pt x="116" y="212"/>
                  </a:lnTo>
                  <a:lnTo>
                    <a:pt x="132" y="201"/>
                  </a:lnTo>
                  <a:lnTo>
                    <a:pt x="144" y="184"/>
                  </a:lnTo>
                  <a:lnTo>
                    <a:pt x="151" y="166"/>
                  </a:lnTo>
                  <a:lnTo>
                    <a:pt x="151" y="147"/>
                  </a:lnTo>
                  <a:lnTo>
                    <a:pt x="151" y="0"/>
                  </a:lnTo>
                  <a:lnTo>
                    <a:pt x="183" y="0"/>
                  </a:lnTo>
                  <a:lnTo>
                    <a:pt x="183" y="152"/>
                  </a:lnTo>
                  <a:lnTo>
                    <a:pt x="179" y="184"/>
                  </a:lnTo>
                  <a:lnTo>
                    <a:pt x="167" y="210"/>
                  </a:lnTo>
                  <a:lnTo>
                    <a:pt x="146" y="229"/>
                  </a:lnTo>
                  <a:lnTo>
                    <a:pt x="121" y="240"/>
                  </a:lnTo>
                  <a:lnTo>
                    <a:pt x="93" y="245"/>
                  </a:lnTo>
                  <a:lnTo>
                    <a:pt x="62" y="240"/>
                  </a:lnTo>
                  <a:lnTo>
                    <a:pt x="37" y="229"/>
                  </a:lnTo>
                  <a:lnTo>
                    <a:pt x="16" y="210"/>
                  </a:lnTo>
                  <a:lnTo>
                    <a:pt x="4" y="184"/>
                  </a:lnTo>
                  <a:lnTo>
                    <a:pt x="0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0EEE44F-F515-49DE-81E8-EF93A352EB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03938" y="4773613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88 w 170"/>
                <a:gd name="T7" fmla="*/ 105 h 240"/>
                <a:gd name="T8" fmla="*/ 102 w 170"/>
                <a:gd name="T9" fmla="*/ 103 h 240"/>
                <a:gd name="T10" fmla="*/ 114 w 170"/>
                <a:gd name="T11" fmla="*/ 96 h 240"/>
                <a:gd name="T12" fmla="*/ 123 w 170"/>
                <a:gd name="T13" fmla="*/ 84 h 240"/>
                <a:gd name="T14" fmla="*/ 125 w 170"/>
                <a:gd name="T15" fmla="*/ 68 h 240"/>
                <a:gd name="T16" fmla="*/ 123 w 170"/>
                <a:gd name="T17" fmla="*/ 51 h 240"/>
                <a:gd name="T18" fmla="*/ 114 w 170"/>
                <a:gd name="T19" fmla="*/ 40 h 240"/>
                <a:gd name="T20" fmla="*/ 102 w 170"/>
                <a:gd name="T21" fmla="*/ 33 h 240"/>
                <a:gd name="T22" fmla="*/ 88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09 w 170"/>
                <a:gd name="T33" fmla="*/ 2 h 240"/>
                <a:gd name="T34" fmla="*/ 130 w 170"/>
                <a:gd name="T35" fmla="*/ 12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8 h 240"/>
                <a:gd name="T44" fmla="*/ 156 w 170"/>
                <a:gd name="T45" fmla="*/ 89 h 240"/>
                <a:gd name="T46" fmla="*/ 144 w 170"/>
                <a:gd name="T47" fmla="*/ 110 h 240"/>
                <a:gd name="T48" fmla="*/ 125 w 170"/>
                <a:gd name="T49" fmla="*/ 124 h 240"/>
                <a:gd name="T50" fmla="*/ 102 w 170"/>
                <a:gd name="T51" fmla="*/ 131 h 240"/>
                <a:gd name="T52" fmla="*/ 170 w 170"/>
                <a:gd name="T53" fmla="*/ 240 h 240"/>
                <a:gd name="T54" fmla="*/ 128 w 170"/>
                <a:gd name="T55" fmla="*/ 240 h 240"/>
                <a:gd name="T56" fmla="*/ 67 w 170"/>
                <a:gd name="T57" fmla="*/ 135 h 240"/>
                <a:gd name="T58" fmla="*/ 32 w 170"/>
                <a:gd name="T59" fmla="*/ 135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3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1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2"/>
                  </a:lnTo>
                  <a:lnTo>
                    <a:pt x="130" y="12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2" y="131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7" y="135"/>
                  </a:lnTo>
                  <a:lnTo>
                    <a:pt x="32" y="135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2348254D-B6B2-402C-86F4-3FEFA3F11B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788" y="4773613"/>
              <a:ext cx="255588" cy="381000"/>
            </a:xfrm>
            <a:custGeom>
              <a:avLst/>
              <a:gdLst>
                <a:gd name="T0" fmla="*/ 0 w 161"/>
                <a:gd name="T1" fmla="*/ 0 h 240"/>
                <a:gd name="T2" fmla="*/ 156 w 161"/>
                <a:gd name="T3" fmla="*/ 0 h 240"/>
                <a:gd name="T4" fmla="*/ 156 w 161"/>
                <a:gd name="T5" fmla="*/ 30 h 240"/>
                <a:gd name="T6" fmla="*/ 33 w 161"/>
                <a:gd name="T7" fmla="*/ 30 h 240"/>
                <a:gd name="T8" fmla="*/ 33 w 161"/>
                <a:gd name="T9" fmla="*/ 103 h 240"/>
                <a:gd name="T10" fmla="*/ 147 w 161"/>
                <a:gd name="T11" fmla="*/ 103 h 240"/>
                <a:gd name="T12" fmla="*/ 147 w 161"/>
                <a:gd name="T13" fmla="*/ 133 h 240"/>
                <a:gd name="T14" fmla="*/ 33 w 161"/>
                <a:gd name="T15" fmla="*/ 133 h 240"/>
                <a:gd name="T16" fmla="*/ 33 w 161"/>
                <a:gd name="T17" fmla="*/ 210 h 240"/>
                <a:gd name="T18" fmla="*/ 161 w 161"/>
                <a:gd name="T19" fmla="*/ 210 h 240"/>
                <a:gd name="T20" fmla="*/ 161 w 161"/>
                <a:gd name="T21" fmla="*/ 240 h 240"/>
                <a:gd name="T22" fmla="*/ 0 w 161"/>
                <a:gd name="T23" fmla="*/ 240 h 240"/>
                <a:gd name="T24" fmla="*/ 0 w 161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1" h="240">
                  <a:moveTo>
                    <a:pt x="0" y="0"/>
                  </a:moveTo>
                  <a:lnTo>
                    <a:pt x="156" y="0"/>
                  </a:lnTo>
                  <a:lnTo>
                    <a:pt x="156" y="30"/>
                  </a:lnTo>
                  <a:lnTo>
                    <a:pt x="33" y="30"/>
                  </a:lnTo>
                  <a:lnTo>
                    <a:pt x="33" y="103"/>
                  </a:lnTo>
                  <a:lnTo>
                    <a:pt x="147" y="103"/>
                  </a:lnTo>
                  <a:lnTo>
                    <a:pt x="147" y="133"/>
                  </a:lnTo>
                  <a:lnTo>
                    <a:pt x="33" y="133"/>
                  </a:lnTo>
                  <a:lnTo>
                    <a:pt x="33" y="210"/>
                  </a:lnTo>
                  <a:lnTo>
                    <a:pt x="161" y="210"/>
                  </a:lnTo>
                  <a:lnTo>
                    <a:pt x="161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08DE6A05-C7BC-441B-ACBB-A718E14E9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400" y="4765676"/>
              <a:ext cx="334963" cy="396875"/>
            </a:xfrm>
            <a:custGeom>
              <a:avLst/>
              <a:gdLst>
                <a:gd name="T0" fmla="*/ 123 w 211"/>
                <a:gd name="T1" fmla="*/ 0 h 250"/>
                <a:gd name="T2" fmla="*/ 156 w 211"/>
                <a:gd name="T3" fmla="*/ 3 h 250"/>
                <a:gd name="T4" fmla="*/ 184 w 211"/>
                <a:gd name="T5" fmla="*/ 17 h 250"/>
                <a:gd name="T6" fmla="*/ 207 w 211"/>
                <a:gd name="T7" fmla="*/ 38 h 250"/>
                <a:gd name="T8" fmla="*/ 181 w 211"/>
                <a:gd name="T9" fmla="*/ 56 h 250"/>
                <a:gd name="T10" fmla="*/ 165 w 211"/>
                <a:gd name="T11" fmla="*/ 42 h 250"/>
                <a:gd name="T12" fmla="*/ 144 w 211"/>
                <a:gd name="T13" fmla="*/ 33 h 250"/>
                <a:gd name="T14" fmla="*/ 123 w 211"/>
                <a:gd name="T15" fmla="*/ 31 h 250"/>
                <a:gd name="T16" fmla="*/ 93 w 211"/>
                <a:gd name="T17" fmla="*/ 35 h 250"/>
                <a:gd name="T18" fmla="*/ 67 w 211"/>
                <a:gd name="T19" fmla="*/ 49 h 250"/>
                <a:gd name="T20" fmla="*/ 49 w 211"/>
                <a:gd name="T21" fmla="*/ 70 h 250"/>
                <a:gd name="T22" fmla="*/ 37 w 211"/>
                <a:gd name="T23" fmla="*/ 96 h 250"/>
                <a:gd name="T24" fmla="*/ 35 w 211"/>
                <a:gd name="T25" fmla="*/ 126 h 250"/>
                <a:gd name="T26" fmla="*/ 37 w 211"/>
                <a:gd name="T27" fmla="*/ 157 h 250"/>
                <a:gd name="T28" fmla="*/ 49 w 211"/>
                <a:gd name="T29" fmla="*/ 182 h 250"/>
                <a:gd name="T30" fmla="*/ 67 w 211"/>
                <a:gd name="T31" fmla="*/ 201 h 250"/>
                <a:gd name="T32" fmla="*/ 93 w 211"/>
                <a:gd name="T33" fmla="*/ 215 h 250"/>
                <a:gd name="T34" fmla="*/ 123 w 211"/>
                <a:gd name="T35" fmla="*/ 220 h 250"/>
                <a:gd name="T36" fmla="*/ 149 w 211"/>
                <a:gd name="T37" fmla="*/ 217 h 250"/>
                <a:gd name="T38" fmla="*/ 170 w 211"/>
                <a:gd name="T39" fmla="*/ 206 h 250"/>
                <a:gd name="T40" fmla="*/ 186 w 211"/>
                <a:gd name="T41" fmla="*/ 189 h 250"/>
                <a:gd name="T42" fmla="*/ 211 w 211"/>
                <a:gd name="T43" fmla="*/ 208 h 250"/>
                <a:gd name="T44" fmla="*/ 205 w 211"/>
                <a:gd name="T45" fmla="*/ 217 h 250"/>
                <a:gd name="T46" fmla="*/ 193 w 211"/>
                <a:gd name="T47" fmla="*/ 229 h 250"/>
                <a:gd name="T48" fmla="*/ 174 w 211"/>
                <a:gd name="T49" fmla="*/ 238 h 250"/>
                <a:gd name="T50" fmla="*/ 151 w 211"/>
                <a:gd name="T51" fmla="*/ 248 h 250"/>
                <a:gd name="T52" fmla="*/ 121 w 211"/>
                <a:gd name="T53" fmla="*/ 250 h 250"/>
                <a:gd name="T54" fmla="*/ 86 w 211"/>
                <a:gd name="T55" fmla="*/ 245 h 250"/>
                <a:gd name="T56" fmla="*/ 56 w 211"/>
                <a:gd name="T57" fmla="*/ 231 h 250"/>
                <a:gd name="T58" fmla="*/ 32 w 211"/>
                <a:gd name="T59" fmla="*/ 213 h 250"/>
                <a:gd name="T60" fmla="*/ 14 w 211"/>
                <a:gd name="T61" fmla="*/ 187 h 250"/>
                <a:gd name="T62" fmla="*/ 2 w 211"/>
                <a:gd name="T63" fmla="*/ 157 h 250"/>
                <a:gd name="T64" fmla="*/ 0 w 211"/>
                <a:gd name="T65" fmla="*/ 126 h 250"/>
                <a:gd name="T66" fmla="*/ 4 w 211"/>
                <a:gd name="T67" fmla="*/ 84 h 250"/>
                <a:gd name="T68" fmla="*/ 21 w 211"/>
                <a:gd name="T69" fmla="*/ 49 h 250"/>
                <a:gd name="T70" fmla="*/ 49 w 211"/>
                <a:gd name="T71" fmla="*/ 24 h 250"/>
                <a:gd name="T72" fmla="*/ 83 w 211"/>
                <a:gd name="T73" fmla="*/ 5 h 250"/>
                <a:gd name="T74" fmla="*/ 123 w 211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1" h="250">
                  <a:moveTo>
                    <a:pt x="123" y="0"/>
                  </a:moveTo>
                  <a:lnTo>
                    <a:pt x="156" y="3"/>
                  </a:lnTo>
                  <a:lnTo>
                    <a:pt x="184" y="17"/>
                  </a:lnTo>
                  <a:lnTo>
                    <a:pt x="207" y="38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1"/>
                  </a:lnTo>
                  <a:lnTo>
                    <a:pt x="93" y="35"/>
                  </a:lnTo>
                  <a:lnTo>
                    <a:pt x="67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5" y="126"/>
                  </a:lnTo>
                  <a:lnTo>
                    <a:pt x="37" y="157"/>
                  </a:lnTo>
                  <a:lnTo>
                    <a:pt x="49" y="182"/>
                  </a:lnTo>
                  <a:lnTo>
                    <a:pt x="67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9" y="217"/>
                  </a:lnTo>
                  <a:lnTo>
                    <a:pt x="170" y="206"/>
                  </a:lnTo>
                  <a:lnTo>
                    <a:pt x="186" y="189"/>
                  </a:lnTo>
                  <a:lnTo>
                    <a:pt x="211" y="208"/>
                  </a:lnTo>
                  <a:lnTo>
                    <a:pt x="205" y="217"/>
                  </a:lnTo>
                  <a:lnTo>
                    <a:pt x="193" y="229"/>
                  </a:lnTo>
                  <a:lnTo>
                    <a:pt x="174" y="238"/>
                  </a:lnTo>
                  <a:lnTo>
                    <a:pt x="151" y="248"/>
                  </a:lnTo>
                  <a:lnTo>
                    <a:pt x="121" y="250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2" y="213"/>
                  </a:lnTo>
                  <a:lnTo>
                    <a:pt x="14" y="187"/>
                  </a:lnTo>
                  <a:lnTo>
                    <a:pt x="2" y="157"/>
                  </a:lnTo>
                  <a:lnTo>
                    <a:pt x="0" y="126"/>
                  </a:lnTo>
                  <a:lnTo>
                    <a:pt x="4" y="84"/>
                  </a:lnTo>
                  <a:lnTo>
                    <a:pt x="21" y="49"/>
                  </a:lnTo>
                  <a:lnTo>
                    <a:pt x="49" y="24"/>
                  </a:lnTo>
                  <a:lnTo>
                    <a:pt x="83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3263EE2E-385D-4439-9F23-2DD8CC79C0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48525" y="4765676"/>
              <a:ext cx="395288" cy="396875"/>
            </a:xfrm>
            <a:custGeom>
              <a:avLst/>
              <a:gdLst>
                <a:gd name="T0" fmla="*/ 123 w 249"/>
                <a:gd name="T1" fmla="*/ 31 h 250"/>
                <a:gd name="T2" fmla="*/ 93 w 249"/>
                <a:gd name="T3" fmla="*/ 35 h 250"/>
                <a:gd name="T4" fmla="*/ 70 w 249"/>
                <a:gd name="T5" fmla="*/ 49 h 250"/>
                <a:gd name="T6" fmla="*/ 49 w 249"/>
                <a:gd name="T7" fmla="*/ 68 h 250"/>
                <a:gd name="T8" fmla="*/ 37 w 249"/>
                <a:gd name="T9" fmla="*/ 96 h 250"/>
                <a:gd name="T10" fmla="*/ 35 w 249"/>
                <a:gd name="T11" fmla="*/ 124 h 250"/>
                <a:gd name="T12" fmla="*/ 37 w 249"/>
                <a:gd name="T13" fmla="*/ 154 h 250"/>
                <a:gd name="T14" fmla="*/ 49 w 249"/>
                <a:gd name="T15" fmla="*/ 182 h 250"/>
                <a:gd name="T16" fmla="*/ 70 w 249"/>
                <a:gd name="T17" fmla="*/ 201 h 250"/>
                <a:gd name="T18" fmla="*/ 93 w 249"/>
                <a:gd name="T19" fmla="*/ 215 h 250"/>
                <a:gd name="T20" fmla="*/ 123 w 249"/>
                <a:gd name="T21" fmla="*/ 220 h 250"/>
                <a:gd name="T22" fmla="*/ 154 w 249"/>
                <a:gd name="T23" fmla="*/ 215 h 250"/>
                <a:gd name="T24" fmla="*/ 179 w 249"/>
                <a:gd name="T25" fmla="*/ 201 h 250"/>
                <a:gd name="T26" fmla="*/ 198 w 249"/>
                <a:gd name="T27" fmla="*/ 182 h 250"/>
                <a:gd name="T28" fmla="*/ 210 w 249"/>
                <a:gd name="T29" fmla="*/ 154 h 250"/>
                <a:gd name="T30" fmla="*/ 214 w 249"/>
                <a:gd name="T31" fmla="*/ 124 h 250"/>
                <a:gd name="T32" fmla="*/ 210 w 249"/>
                <a:gd name="T33" fmla="*/ 96 h 250"/>
                <a:gd name="T34" fmla="*/ 198 w 249"/>
                <a:gd name="T35" fmla="*/ 68 h 250"/>
                <a:gd name="T36" fmla="*/ 179 w 249"/>
                <a:gd name="T37" fmla="*/ 49 h 250"/>
                <a:gd name="T38" fmla="*/ 154 w 249"/>
                <a:gd name="T39" fmla="*/ 35 h 250"/>
                <a:gd name="T40" fmla="*/ 123 w 249"/>
                <a:gd name="T41" fmla="*/ 31 h 250"/>
                <a:gd name="T42" fmla="*/ 123 w 249"/>
                <a:gd name="T43" fmla="*/ 0 h 250"/>
                <a:gd name="T44" fmla="*/ 165 w 249"/>
                <a:gd name="T45" fmla="*/ 5 h 250"/>
                <a:gd name="T46" fmla="*/ 200 w 249"/>
                <a:gd name="T47" fmla="*/ 24 h 250"/>
                <a:gd name="T48" fmla="*/ 226 w 249"/>
                <a:gd name="T49" fmla="*/ 49 h 250"/>
                <a:gd name="T50" fmla="*/ 242 w 249"/>
                <a:gd name="T51" fmla="*/ 84 h 250"/>
                <a:gd name="T52" fmla="*/ 249 w 249"/>
                <a:gd name="T53" fmla="*/ 124 h 250"/>
                <a:gd name="T54" fmla="*/ 242 w 249"/>
                <a:gd name="T55" fmla="*/ 166 h 250"/>
                <a:gd name="T56" fmla="*/ 226 w 249"/>
                <a:gd name="T57" fmla="*/ 201 h 250"/>
                <a:gd name="T58" fmla="*/ 200 w 249"/>
                <a:gd name="T59" fmla="*/ 227 h 250"/>
                <a:gd name="T60" fmla="*/ 165 w 249"/>
                <a:gd name="T61" fmla="*/ 245 h 250"/>
                <a:gd name="T62" fmla="*/ 123 w 249"/>
                <a:gd name="T63" fmla="*/ 250 h 250"/>
                <a:gd name="T64" fmla="*/ 84 w 249"/>
                <a:gd name="T65" fmla="*/ 245 h 250"/>
                <a:gd name="T66" fmla="*/ 49 w 249"/>
                <a:gd name="T67" fmla="*/ 227 h 250"/>
                <a:gd name="T68" fmla="*/ 23 w 249"/>
                <a:gd name="T69" fmla="*/ 201 h 250"/>
                <a:gd name="T70" fmla="*/ 5 w 249"/>
                <a:gd name="T71" fmla="*/ 166 h 250"/>
                <a:gd name="T72" fmla="*/ 0 w 249"/>
                <a:gd name="T73" fmla="*/ 124 h 250"/>
                <a:gd name="T74" fmla="*/ 5 w 249"/>
                <a:gd name="T75" fmla="*/ 84 h 250"/>
                <a:gd name="T76" fmla="*/ 23 w 249"/>
                <a:gd name="T77" fmla="*/ 49 h 250"/>
                <a:gd name="T78" fmla="*/ 49 w 249"/>
                <a:gd name="T79" fmla="*/ 24 h 250"/>
                <a:gd name="T80" fmla="*/ 84 w 249"/>
                <a:gd name="T81" fmla="*/ 5 h 250"/>
                <a:gd name="T82" fmla="*/ 123 w 249"/>
                <a:gd name="T8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0">
                  <a:moveTo>
                    <a:pt x="123" y="31"/>
                  </a:moveTo>
                  <a:lnTo>
                    <a:pt x="93" y="35"/>
                  </a:lnTo>
                  <a:lnTo>
                    <a:pt x="70" y="49"/>
                  </a:lnTo>
                  <a:lnTo>
                    <a:pt x="49" y="68"/>
                  </a:lnTo>
                  <a:lnTo>
                    <a:pt x="37" y="96"/>
                  </a:lnTo>
                  <a:lnTo>
                    <a:pt x="35" y="124"/>
                  </a:lnTo>
                  <a:lnTo>
                    <a:pt x="37" y="154"/>
                  </a:lnTo>
                  <a:lnTo>
                    <a:pt x="49" y="182"/>
                  </a:lnTo>
                  <a:lnTo>
                    <a:pt x="70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54" y="215"/>
                  </a:lnTo>
                  <a:lnTo>
                    <a:pt x="179" y="201"/>
                  </a:lnTo>
                  <a:lnTo>
                    <a:pt x="198" y="182"/>
                  </a:lnTo>
                  <a:lnTo>
                    <a:pt x="210" y="154"/>
                  </a:lnTo>
                  <a:lnTo>
                    <a:pt x="214" y="124"/>
                  </a:lnTo>
                  <a:lnTo>
                    <a:pt x="210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4" y="35"/>
                  </a:lnTo>
                  <a:lnTo>
                    <a:pt x="123" y="31"/>
                  </a:lnTo>
                  <a:close/>
                  <a:moveTo>
                    <a:pt x="123" y="0"/>
                  </a:moveTo>
                  <a:lnTo>
                    <a:pt x="165" y="5"/>
                  </a:lnTo>
                  <a:lnTo>
                    <a:pt x="200" y="24"/>
                  </a:lnTo>
                  <a:lnTo>
                    <a:pt x="226" y="49"/>
                  </a:lnTo>
                  <a:lnTo>
                    <a:pt x="242" y="84"/>
                  </a:lnTo>
                  <a:lnTo>
                    <a:pt x="249" y="124"/>
                  </a:lnTo>
                  <a:lnTo>
                    <a:pt x="242" y="166"/>
                  </a:lnTo>
                  <a:lnTo>
                    <a:pt x="226" y="201"/>
                  </a:lnTo>
                  <a:lnTo>
                    <a:pt x="200" y="227"/>
                  </a:lnTo>
                  <a:lnTo>
                    <a:pt x="165" y="245"/>
                  </a:lnTo>
                  <a:lnTo>
                    <a:pt x="123" y="250"/>
                  </a:lnTo>
                  <a:lnTo>
                    <a:pt x="84" y="245"/>
                  </a:lnTo>
                  <a:lnTo>
                    <a:pt x="49" y="227"/>
                  </a:lnTo>
                  <a:lnTo>
                    <a:pt x="23" y="201"/>
                  </a:lnTo>
                  <a:lnTo>
                    <a:pt x="5" y="166"/>
                  </a:lnTo>
                  <a:lnTo>
                    <a:pt x="0" y="124"/>
                  </a:lnTo>
                  <a:lnTo>
                    <a:pt x="5" y="84"/>
                  </a:lnTo>
                  <a:lnTo>
                    <a:pt x="23" y="49"/>
                  </a:lnTo>
                  <a:lnTo>
                    <a:pt x="49" y="24"/>
                  </a:lnTo>
                  <a:lnTo>
                    <a:pt x="84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1C444F54-FE98-4D3F-B2BF-9E943561A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18425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2 w 207"/>
                <a:gd name="T5" fmla="*/ 198 h 240"/>
                <a:gd name="T6" fmla="*/ 174 w 207"/>
                <a:gd name="T7" fmla="*/ 198 h 240"/>
                <a:gd name="T8" fmla="*/ 174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5 w 207"/>
                <a:gd name="T15" fmla="*/ 240 h 240"/>
                <a:gd name="T16" fmla="*/ 32 w 207"/>
                <a:gd name="T17" fmla="*/ 42 h 240"/>
                <a:gd name="T18" fmla="*/ 32 w 207"/>
                <a:gd name="T19" fmla="*/ 42 h 240"/>
                <a:gd name="T20" fmla="*/ 32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5" y="24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0DE95AC-6559-4209-B4BF-3F7A0F99F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31175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0B3D8A17-9A89-406F-BDDA-692E691C5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9800" y="4773613"/>
              <a:ext cx="252413" cy="381000"/>
            </a:xfrm>
            <a:custGeom>
              <a:avLst/>
              <a:gdLst>
                <a:gd name="T0" fmla="*/ 0 w 159"/>
                <a:gd name="T1" fmla="*/ 0 h 240"/>
                <a:gd name="T2" fmla="*/ 154 w 159"/>
                <a:gd name="T3" fmla="*/ 0 h 240"/>
                <a:gd name="T4" fmla="*/ 154 w 159"/>
                <a:gd name="T5" fmla="*/ 30 h 240"/>
                <a:gd name="T6" fmla="*/ 31 w 159"/>
                <a:gd name="T7" fmla="*/ 30 h 240"/>
                <a:gd name="T8" fmla="*/ 31 w 159"/>
                <a:gd name="T9" fmla="*/ 103 h 240"/>
                <a:gd name="T10" fmla="*/ 145 w 159"/>
                <a:gd name="T11" fmla="*/ 103 h 240"/>
                <a:gd name="T12" fmla="*/ 145 w 159"/>
                <a:gd name="T13" fmla="*/ 133 h 240"/>
                <a:gd name="T14" fmla="*/ 31 w 159"/>
                <a:gd name="T15" fmla="*/ 133 h 240"/>
                <a:gd name="T16" fmla="*/ 31 w 159"/>
                <a:gd name="T17" fmla="*/ 210 h 240"/>
                <a:gd name="T18" fmla="*/ 159 w 159"/>
                <a:gd name="T19" fmla="*/ 210 h 240"/>
                <a:gd name="T20" fmla="*/ 159 w 159"/>
                <a:gd name="T21" fmla="*/ 240 h 240"/>
                <a:gd name="T22" fmla="*/ 0 w 159"/>
                <a:gd name="T23" fmla="*/ 240 h 240"/>
                <a:gd name="T24" fmla="*/ 0 w 159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40">
                  <a:moveTo>
                    <a:pt x="0" y="0"/>
                  </a:moveTo>
                  <a:lnTo>
                    <a:pt x="154" y="0"/>
                  </a:lnTo>
                  <a:lnTo>
                    <a:pt x="154" y="30"/>
                  </a:lnTo>
                  <a:lnTo>
                    <a:pt x="31" y="30"/>
                  </a:lnTo>
                  <a:lnTo>
                    <a:pt x="31" y="103"/>
                  </a:lnTo>
                  <a:lnTo>
                    <a:pt x="145" y="103"/>
                  </a:lnTo>
                  <a:lnTo>
                    <a:pt x="145" y="133"/>
                  </a:lnTo>
                  <a:lnTo>
                    <a:pt x="31" y="133"/>
                  </a:lnTo>
                  <a:lnTo>
                    <a:pt x="31" y="210"/>
                  </a:lnTo>
                  <a:lnTo>
                    <a:pt x="159" y="210"/>
                  </a:lnTo>
                  <a:lnTo>
                    <a:pt x="159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6D59C8B4-43F1-48C7-90E9-E42FCC626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3013" y="4765676"/>
              <a:ext cx="336550" cy="396875"/>
            </a:xfrm>
            <a:custGeom>
              <a:avLst/>
              <a:gdLst>
                <a:gd name="T0" fmla="*/ 123 w 212"/>
                <a:gd name="T1" fmla="*/ 0 h 250"/>
                <a:gd name="T2" fmla="*/ 156 w 212"/>
                <a:gd name="T3" fmla="*/ 3 h 250"/>
                <a:gd name="T4" fmla="*/ 184 w 212"/>
                <a:gd name="T5" fmla="*/ 17 h 250"/>
                <a:gd name="T6" fmla="*/ 207 w 212"/>
                <a:gd name="T7" fmla="*/ 38 h 250"/>
                <a:gd name="T8" fmla="*/ 179 w 212"/>
                <a:gd name="T9" fmla="*/ 56 h 250"/>
                <a:gd name="T10" fmla="*/ 165 w 212"/>
                <a:gd name="T11" fmla="*/ 42 h 250"/>
                <a:gd name="T12" fmla="*/ 144 w 212"/>
                <a:gd name="T13" fmla="*/ 33 h 250"/>
                <a:gd name="T14" fmla="*/ 123 w 212"/>
                <a:gd name="T15" fmla="*/ 31 h 250"/>
                <a:gd name="T16" fmla="*/ 93 w 212"/>
                <a:gd name="T17" fmla="*/ 35 h 250"/>
                <a:gd name="T18" fmla="*/ 68 w 212"/>
                <a:gd name="T19" fmla="*/ 49 h 250"/>
                <a:gd name="T20" fmla="*/ 49 w 212"/>
                <a:gd name="T21" fmla="*/ 70 h 250"/>
                <a:gd name="T22" fmla="*/ 37 w 212"/>
                <a:gd name="T23" fmla="*/ 96 h 250"/>
                <a:gd name="T24" fmla="*/ 33 w 212"/>
                <a:gd name="T25" fmla="*/ 126 h 250"/>
                <a:gd name="T26" fmla="*/ 37 w 212"/>
                <a:gd name="T27" fmla="*/ 157 h 250"/>
                <a:gd name="T28" fmla="*/ 49 w 212"/>
                <a:gd name="T29" fmla="*/ 182 h 250"/>
                <a:gd name="T30" fmla="*/ 68 w 212"/>
                <a:gd name="T31" fmla="*/ 201 h 250"/>
                <a:gd name="T32" fmla="*/ 93 w 212"/>
                <a:gd name="T33" fmla="*/ 215 h 250"/>
                <a:gd name="T34" fmla="*/ 123 w 212"/>
                <a:gd name="T35" fmla="*/ 220 h 250"/>
                <a:gd name="T36" fmla="*/ 147 w 212"/>
                <a:gd name="T37" fmla="*/ 217 h 250"/>
                <a:gd name="T38" fmla="*/ 168 w 212"/>
                <a:gd name="T39" fmla="*/ 206 h 250"/>
                <a:gd name="T40" fmla="*/ 184 w 212"/>
                <a:gd name="T41" fmla="*/ 189 h 250"/>
                <a:gd name="T42" fmla="*/ 212 w 212"/>
                <a:gd name="T43" fmla="*/ 208 h 250"/>
                <a:gd name="T44" fmla="*/ 205 w 212"/>
                <a:gd name="T45" fmla="*/ 217 h 250"/>
                <a:gd name="T46" fmla="*/ 193 w 212"/>
                <a:gd name="T47" fmla="*/ 229 h 250"/>
                <a:gd name="T48" fmla="*/ 175 w 212"/>
                <a:gd name="T49" fmla="*/ 238 h 250"/>
                <a:gd name="T50" fmla="*/ 151 w 212"/>
                <a:gd name="T51" fmla="*/ 248 h 250"/>
                <a:gd name="T52" fmla="*/ 121 w 212"/>
                <a:gd name="T53" fmla="*/ 250 h 250"/>
                <a:gd name="T54" fmla="*/ 86 w 212"/>
                <a:gd name="T55" fmla="*/ 245 h 250"/>
                <a:gd name="T56" fmla="*/ 56 w 212"/>
                <a:gd name="T57" fmla="*/ 231 h 250"/>
                <a:gd name="T58" fmla="*/ 33 w 212"/>
                <a:gd name="T59" fmla="*/ 213 h 250"/>
                <a:gd name="T60" fmla="*/ 14 w 212"/>
                <a:gd name="T61" fmla="*/ 187 h 250"/>
                <a:gd name="T62" fmla="*/ 2 w 212"/>
                <a:gd name="T63" fmla="*/ 157 h 250"/>
                <a:gd name="T64" fmla="*/ 0 w 212"/>
                <a:gd name="T65" fmla="*/ 126 h 250"/>
                <a:gd name="T66" fmla="*/ 5 w 212"/>
                <a:gd name="T67" fmla="*/ 84 h 250"/>
                <a:gd name="T68" fmla="*/ 21 w 212"/>
                <a:gd name="T69" fmla="*/ 49 h 250"/>
                <a:gd name="T70" fmla="*/ 49 w 212"/>
                <a:gd name="T71" fmla="*/ 24 h 250"/>
                <a:gd name="T72" fmla="*/ 82 w 212"/>
                <a:gd name="T73" fmla="*/ 5 h 250"/>
                <a:gd name="T74" fmla="*/ 123 w 212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2" h="250">
                  <a:moveTo>
                    <a:pt x="123" y="0"/>
                  </a:moveTo>
                  <a:lnTo>
                    <a:pt x="156" y="3"/>
                  </a:lnTo>
                  <a:lnTo>
                    <a:pt x="184" y="17"/>
                  </a:lnTo>
                  <a:lnTo>
                    <a:pt x="207" y="38"/>
                  </a:lnTo>
                  <a:lnTo>
                    <a:pt x="179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1"/>
                  </a:lnTo>
                  <a:lnTo>
                    <a:pt x="93" y="35"/>
                  </a:lnTo>
                  <a:lnTo>
                    <a:pt x="68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3" y="126"/>
                  </a:lnTo>
                  <a:lnTo>
                    <a:pt x="37" y="157"/>
                  </a:lnTo>
                  <a:lnTo>
                    <a:pt x="49" y="182"/>
                  </a:lnTo>
                  <a:lnTo>
                    <a:pt x="68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7" y="217"/>
                  </a:lnTo>
                  <a:lnTo>
                    <a:pt x="168" y="206"/>
                  </a:lnTo>
                  <a:lnTo>
                    <a:pt x="184" y="189"/>
                  </a:lnTo>
                  <a:lnTo>
                    <a:pt x="212" y="208"/>
                  </a:lnTo>
                  <a:lnTo>
                    <a:pt x="205" y="217"/>
                  </a:lnTo>
                  <a:lnTo>
                    <a:pt x="193" y="229"/>
                  </a:lnTo>
                  <a:lnTo>
                    <a:pt x="175" y="238"/>
                  </a:lnTo>
                  <a:lnTo>
                    <a:pt x="151" y="248"/>
                  </a:lnTo>
                  <a:lnTo>
                    <a:pt x="121" y="250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3" y="213"/>
                  </a:lnTo>
                  <a:lnTo>
                    <a:pt x="14" y="187"/>
                  </a:lnTo>
                  <a:lnTo>
                    <a:pt x="2" y="157"/>
                  </a:lnTo>
                  <a:lnTo>
                    <a:pt x="0" y="126"/>
                  </a:lnTo>
                  <a:lnTo>
                    <a:pt x="5" y="84"/>
                  </a:lnTo>
                  <a:lnTo>
                    <a:pt x="21" y="49"/>
                  </a:lnTo>
                  <a:lnTo>
                    <a:pt x="49" y="24"/>
                  </a:lnTo>
                  <a:lnTo>
                    <a:pt x="82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8FE9DE02-D405-481D-AA4A-5BF5156FC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18613" y="4773613"/>
              <a:ext cx="295275" cy="381000"/>
            </a:xfrm>
            <a:custGeom>
              <a:avLst/>
              <a:gdLst>
                <a:gd name="T0" fmla="*/ 0 w 186"/>
                <a:gd name="T1" fmla="*/ 0 h 240"/>
                <a:gd name="T2" fmla="*/ 186 w 186"/>
                <a:gd name="T3" fmla="*/ 0 h 240"/>
                <a:gd name="T4" fmla="*/ 186 w 186"/>
                <a:gd name="T5" fmla="*/ 30 h 240"/>
                <a:gd name="T6" fmla="*/ 109 w 186"/>
                <a:gd name="T7" fmla="*/ 30 h 240"/>
                <a:gd name="T8" fmla="*/ 109 w 186"/>
                <a:gd name="T9" fmla="*/ 240 h 240"/>
                <a:gd name="T10" fmla="*/ 76 w 186"/>
                <a:gd name="T11" fmla="*/ 240 h 240"/>
                <a:gd name="T12" fmla="*/ 76 w 186"/>
                <a:gd name="T13" fmla="*/ 30 h 240"/>
                <a:gd name="T14" fmla="*/ 0 w 186"/>
                <a:gd name="T15" fmla="*/ 30 h 240"/>
                <a:gd name="T16" fmla="*/ 0 w 186"/>
                <a:gd name="T1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0">
                  <a:moveTo>
                    <a:pt x="0" y="0"/>
                  </a:moveTo>
                  <a:lnTo>
                    <a:pt x="186" y="0"/>
                  </a:lnTo>
                  <a:lnTo>
                    <a:pt x="186" y="30"/>
                  </a:lnTo>
                  <a:lnTo>
                    <a:pt x="109" y="30"/>
                  </a:lnTo>
                  <a:lnTo>
                    <a:pt x="109" y="240"/>
                  </a:lnTo>
                  <a:lnTo>
                    <a:pt x="76" y="240"/>
                  </a:lnTo>
                  <a:lnTo>
                    <a:pt x="7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0A1FC23-1C8C-446C-AFEF-919D11344F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569450" y="4773613"/>
              <a:ext cx="50800" cy="3810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BFE1875A-2710-49EB-9C82-3A8C2D77CD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83750" y="4765676"/>
              <a:ext cx="395288" cy="396875"/>
            </a:xfrm>
            <a:custGeom>
              <a:avLst/>
              <a:gdLst>
                <a:gd name="T0" fmla="*/ 125 w 249"/>
                <a:gd name="T1" fmla="*/ 31 h 250"/>
                <a:gd name="T2" fmla="*/ 95 w 249"/>
                <a:gd name="T3" fmla="*/ 35 h 250"/>
                <a:gd name="T4" fmla="*/ 70 w 249"/>
                <a:gd name="T5" fmla="*/ 49 h 250"/>
                <a:gd name="T6" fmla="*/ 51 w 249"/>
                <a:gd name="T7" fmla="*/ 68 h 250"/>
                <a:gd name="T8" fmla="*/ 39 w 249"/>
                <a:gd name="T9" fmla="*/ 96 h 250"/>
                <a:gd name="T10" fmla="*/ 35 w 249"/>
                <a:gd name="T11" fmla="*/ 124 h 250"/>
                <a:gd name="T12" fmla="*/ 39 w 249"/>
                <a:gd name="T13" fmla="*/ 154 h 250"/>
                <a:gd name="T14" fmla="*/ 51 w 249"/>
                <a:gd name="T15" fmla="*/ 182 h 250"/>
                <a:gd name="T16" fmla="*/ 70 w 249"/>
                <a:gd name="T17" fmla="*/ 201 h 250"/>
                <a:gd name="T18" fmla="*/ 95 w 249"/>
                <a:gd name="T19" fmla="*/ 215 h 250"/>
                <a:gd name="T20" fmla="*/ 125 w 249"/>
                <a:gd name="T21" fmla="*/ 220 h 250"/>
                <a:gd name="T22" fmla="*/ 156 w 249"/>
                <a:gd name="T23" fmla="*/ 215 h 250"/>
                <a:gd name="T24" fmla="*/ 179 w 249"/>
                <a:gd name="T25" fmla="*/ 201 h 250"/>
                <a:gd name="T26" fmla="*/ 198 w 249"/>
                <a:gd name="T27" fmla="*/ 182 h 250"/>
                <a:gd name="T28" fmla="*/ 212 w 249"/>
                <a:gd name="T29" fmla="*/ 154 h 250"/>
                <a:gd name="T30" fmla="*/ 214 w 249"/>
                <a:gd name="T31" fmla="*/ 124 h 250"/>
                <a:gd name="T32" fmla="*/ 212 w 249"/>
                <a:gd name="T33" fmla="*/ 96 h 250"/>
                <a:gd name="T34" fmla="*/ 198 w 249"/>
                <a:gd name="T35" fmla="*/ 68 h 250"/>
                <a:gd name="T36" fmla="*/ 179 w 249"/>
                <a:gd name="T37" fmla="*/ 49 h 250"/>
                <a:gd name="T38" fmla="*/ 156 w 249"/>
                <a:gd name="T39" fmla="*/ 35 h 250"/>
                <a:gd name="T40" fmla="*/ 125 w 249"/>
                <a:gd name="T41" fmla="*/ 31 h 250"/>
                <a:gd name="T42" fmla="*/ 125 w 249"/>
                <a:gd name="T43" fmla="*/ 0 h 250"/>
                <a:gd name="T44" fmla="*/ 165 w 249"/>
                <a:gd name="T45" fmla="*/ 5 h 250"/>
                <a:gd name="T46" fmla="*/ 200 w 249"/>
                <a:gd name="T47" fmla="*/ 24 h 250"/>
                <a:gd name="T48" fmla="*/ 226 w 249"/>
                <a:gd name="T49" fmla="*/ 49 h 250"/>
                <a:gd name="T50" fmla="*/ 244 w 249"/>
                <a:gd name="T51" fmla="*/ 84 h 250"/>
                <a:gd name="T52" fmla="*/ 249 w 249"/>
                <a:gd name="T53" fmla="*/ 124 h 250"/>
                <a:gd name="T54" fmla="*/ 244 w 249"/>
                <a:gd name="T55" fmla="*/ 166 h 250"/>
                <a:gd name="T56" fmla="*/ 226 w 249"/>
                <a:gd name="T57" fmla="*/ 201 h 250"/>
                <a:gd name="T58" fmla="*/ 200 w 249"/>
                <a:gd name="T59" fmla="*/ 227 h 250"/>
                <a:gd name="T60" fmla="*/ 165 w 249"/>
                <a:gd name="T61" fmla="*/ 245 h 250"/>
                <a:gd name="T62" fmla="*/ 125 w 249"/>
                <a:gd name="T63" fmla="*/ 250 h 250"/>
                <a:gd name="T64" fmla="*/ 84 w 249"/>
                <a:gd name="T65" fmla="*/ 245 h 250"/>
                <a:gd name="T66" fmla="*/ 49 w 249"/>
                <a:gd name="T67" fmla="*/ 227 h 250"/>
                <a:gd name="T68" fmla="*/ 23 w 249"/>
                <a:gd name="T69" fmla="*/ 201 h 250"/>
                <a:gd name="T70" fmla="*/ 7 w 249"/>
                <a:gd name="T71" fmla="*/ 166 h 250"/>
                <a:gd name="T72" fmla="*/ 0 w 249"/>
                <a:gd name="T73" fmla="*/ 124 h 250"/>
                <a:gd name="T74" fmla="*/ 7 w 249"/>
                <a:gd name="T75" fmla="*/ 84 h 250"/>
                <a:gd name="T76" fmla="*/ 23 w 249"/>
                <a:gd name="T77" fmla="*/ 49 h 250"/>
                <a:gd name="T78" fmla="*/ 49 w 249"/>
                <a:gd name="T79" fmla="*/ 24 h 250"/>
                <a:gd name="T80" fmla="*/ 84 w 249"/>
                <a:gd name="T81" fmla="*/ 5 h 250"/>
                <a:gd name="T82" fmla="*/ 125 w 249"/>
                <a:gd name="T8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0">
                  <a:moveTo>
                    <a:pt x="125" y="31"/>
                  </a:moveTo>
                  <a:lnTo>
                    <a:pt x="95" y="35"/>
                  </a:lnTo>
                  <a:lnTo>
                    <a:pt x="70" y="49"/>
                  </a:lnTo>
                  <a:lnTo>
                    <a:pt x="51" y="68"/>
                  </a:lnTo>
                  <a:lnTo>
                    <a:pt x="39" y="96"/>
                  </a:lnTo>
                  <a:lnTo>
                    <a:pt x="35" y="124"/>
                  </a:lnTo>
                  <a:lnTo>
                    <a:pt x="39" y="154"/>
                  </a:lnTo>
                  <a:lnTo>
                    <a:pt x="51" y="182"/>
                  </a:lnTo>
                  <a:lnTo>
                    <a:pt x="70" y="201"/>
                  </a:lnTo>
                  <a:lnTo>
                    <a:pt x="95" y="215"/>
                  </a:lnTo>
                  <a:lnTo>
                    <a:pt x="125" y="220"/>
                  </a:lnTo>
                  <a:lnTo>
                    <a:pt x="156" y="215"/>
                  </a:lnTo>
                  <a:lnTo>
                    <a:pt x="179" y="201"/>
                  </a:lnTo>
                  <a:lnTo>
                    <a:pt x="198" y="182"/>
                  </a:lnTo>
                  <a:lnTo>
                    <a:pt x="212" y="154"/>
                  </a:lnTo>
                  <a:lnTo>
                    <a:pt x="214" y="124"/>
                  </a:lnTo>
                  <a:lnTo>
                    <a:pt x="212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6" y="35"/>
                  </a:lnTo>
                  <a:lnTo>
                    <a:pt x="125" y="31"/>
                  </a:lnTo>
                  <a:close/>
                  <a:moveTo>
                    <a:pt x="125" y="0"/>
                  </a:moveTo>
                  <a:lnTo>
                    <a:pt x="165" y="5"/>
                  </a:lnTo>
                  <a:lnTo>
                    <a:pt x="200" y="24"/>
                  </a:lnTo>
                  <a:lnTo>
                    <a:pt x="226" y="49"/>
                  </a:lnTo>
                  <a:lnTo>
                    <a:pt x="244" y="84"/>
                  </a:lnTo>
                  <a:lnTo>
                    <a:pt x="249" y="124"/>
                  </a:lnTo>
                  <a:lnTo>
                    <a:pt x="244" y="166"/>
                  </a:lnTo>
                  <a:lnTo>
                    <a:pt x="226" y="201"/>
                  </a:lnTo>
                  <a:lnTo>
                    <a:pt x="200" y="227"/>
                  </a:lnTo>
                  <a:lnTo>
                    <a:pt x="165" y="245"/>
                  </a:lnTo>
                  <a:lnTo>
                    <a:pt x="125" y="250"/>
                  </a:lnTo>
                  <a:lnTo>
                    <a:pt x="84" y="245"/>
                  </a:lnTo>
                  <a:lnTo>
                    <a:pt x="49" y="227"/>
                  </a:lnTo>
                  <a:lnTo>
                    <a:pt x="23" y="201"/>
                  </a:lnTo>
                  <a:lnTo>
                    <a:pt x="7" y="166"/>
                  </a:lnTo>
                  <a:lnTo>
                    <a:pt x="0" y="124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9" y="24"/>
                  </a:lnTo>
                  <a:lnTo>
                    <a:pt x="84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BD9A8FB5-2923-47CF-A7A5-7F30C41187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52063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D006FE11-4B75-4368-8A6D-A2465F9FD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47350" y="4765676"/>
              <a:ext cx="252413" cy="396875"/>
            </a:xfrm>
            <a:custGeom>
              <a:avLst/>
              <a:gdLst>
                <a:gd name="T0" fmla="*/ 89 w 159"/>
                <a:gd name="T1" fmla="*/ 0 h 250"/>
                <a:gd name="T2" fmla="*/ 114 w 159"/>
                <a:gd name="T3" fmla="*/ 3 h 250"/>
                <a:gd name="T4" fmla="*/ 138 w 159"/>
                <a:gd name="T5" fmla="*/ 10 h 250"/>
                <a:gd name="T6" fmla="*/ 156 w 159"/>
                <a:gd name="T7" fmla="*/ 26 h 250"/>
                <a:gd name="T8" fmla="*/ 131 w 159"/>
                <a:gd name="T9" fmla="*/ 52 h 250"/>
                <a:gd name="T10" fmla="*/ 114 w 159"/>
                <a:gd name="T11" fmla="*/ 35 h 250"/>
                <a:gd name="T12" fmla="*/ 89 w 159"/>
                <a:gd name="T13" fmla="*/ 31 h 250"/>
                <a:gd name="T14" fmla="*/ 66 w 159"/>
                <a:gd name="T15" fmla="*/ 33 h 250"/>
                <a:gd name="T16" fmla="*/ 52 w 159"/>
                <a:gd name="T17" fmla="*/ 42 h 250"/>
                <a:gd name="T18" fmla="*/ 45 w 159"/>
                <a:gd name="T19" fmla="*/ 54 h 250"/>
                <a:gd name="T20" fmla="*/ 42 w 159"/>
                <a:gd name="T21" fmla="*/ 66 h 250"/>
                <a:gd name="T22" fmla="*/ 47 w 159"/>
                <a:gd name="T23" fmla="*/ 84 h 250"/>
                <a:gd name="T24" fmla="*/ 56 w 159"/>
                <a:gd name="T25" fmla="*/ 94 h 250"/>
                <a:gd name="T26" fmla="*/ 73 w 159"/>
                <a:gd name="T27" fmla="*/ 103 h 250"/>
                <a:gd name="T28" fmla="*/ 91 w 159"/>
                <a:gd name="T29" fmla="*/ 110 h 250"/>
                <a:gd name="T30" fmla="*/ 110 w 159"/>
                <a:gd name="T31" fmla="*/ 115 h 250"/>
                <a:gd name="T32" fmla="*/ 128 w 159"/>
                <a:gd name="T33" fmla="*/ 124 h 250"/>
                <a:gd name="T34" fmla="*/ 145 w 159"/>
                <a:gd name="T35" fmla="*/ 136 h 250"/>
                <a:gd name="T36" fmla="*/ 156 w 159"/>
                <a:gd name="T37" fmla="*/ 152 h 250"/>
                <a:gd name="T38" fmla="*/ 159 w 159"/>
                <a:gd name="T39" fmla="*/ 178 h 250"/>
                <a:gd name="T40" fmla="*/ 156 w 159"/>
                <a:gd name="T41" fmla="*/ 203 h 250"/>
                <a:gd name="T42" fmla="*/ 145 w 159"/>
                <a:gd name="T43" fmla="*/ 222 h 250"/>
                <a:gd name="T44" fmla="*/ 126 w 159"/>
                <a:gd name="T45" fmla="*/ 238 h 250"/>
                <a:gd name="T46" fmla="*/ 103 w 159"/>
                <a:gd name="T47" fmla="*/ 248 h 250"/>
                <a:gd name="T48" fmla="*/ 77 w 159"/>
                <a:gd name="T49" fmla="*/ 250 h 250"/>
                <a:gd name="T50" fmla="*/ 47 w 159"/>
                <a:gd name="T51" fmla="*/ 248 h 250"/>
                <a:gd name="T52" fmla="*/ 21 w 159"/>
                <a:gd name="T53" fmla="*/ 236 h 250"/>
                <a:gd name="T54" fmla="*/ 0 w 159"/>
                <a:gd name="T55" fmla="*/ 217 h 250"/>
                <a:gd name="T56" fmla="*/ 26 w 159"/>
                <a:gd name="T57" fmla="*/ 194 h 250"/>
                <a:gd name="T58" fmla="*/ 40 w 159"/>
                <a:gd name="T59" fmla="*/ 210 h 250"/>
                <a:gd name="T60" fmla="*/ 59 w 159"/>
                <a:gd name="T61" fmla="*/ 217 h 250"/>
                <a:gd name="T62" fmla="*/ 77 w 159"/>
                <a:gd name="T63" fmla="*/ 220 h 250"/>
                <a:gd name="T64" fmla="*/ 93 w 159"/>
                <a:gd name="T65" fmla="*/ 217 h 250"/>
                <a:gd name="T66" fmla="*/ 110 w 159"/>
                <a:gd name="T67" fmla="*/ 210 h 250"/>
                <a:gd name="T68" fmla="*/ 121 w 159"/>
                <a:gd name="T69" fmla="*/ 199 h 250"/>
                <a:gd name="T70" fmla="*/ 126 w 159"/>
                <a:gd name="T71" fmla="*/ 180 h 250"/>
                <a:gd name="T72" fmla="*/ 121 w 159"/>
                <a:gd name="T73" fmla="*/ 166 h 250"/>
                <a:gd name="T74" fmla="*/ 110 w 159"/>
                <a:gd name="T75" fmla="*/ 154 h 250"/>
                <a:gd name="T76" fmla="*/ 96 w 159"/>
                <a:gd name="T77" fmla="*/ 147 h 250"/>
                <a:gd name="T78" fmla="*/ 77 w 159"/>
                <a:gd name="T79" fmla="*/ 140 h 250"/>
                <a:gd name="T80" fmla="*/ 56 w 159"/>
                <a:gd name="T81" fmla="*/ 133 h 250"/>
                <a:gd name="T82" fmla="*/ 38 w 159"/>
                <a:gd name="T83" fmla="*/ 126 h 250"/>
                <a:gd name="T84" fmla="*/ 21 w 159"/>
                <a:gd name="T85" fmla="*/ 112 h 250"/>
                <a:gd name="T86" fmla="*/ 12 w 159"/>
                <a:gd name="T87" fmla="*/ 94 h 250"/>
                <a:gd name="T88" fmla="*/ 7 w 159"/>
                <a:gd name="T89" fmla="*/ 66 h 250"/>
                <a:gd name="T90" fmla="*/ 10 w 159"/>
                <a:gd name="T91" fmla="*/ 49 h 250"/>
                <a:gd name="T92" fmla="*/ 19 w 159"/>
                <a:gd name="T93" fmla="*/ 31 h 250"/>
                <a:gd name="T94" fmla="*/ 35 w 159"/>
                <a:gd name="T95" fmla="*/ 14 h 250"/>
                <a:gd name="T96" fmla="*/ 59 w 159"/>
                <a:gd name="T97" fmla="*/ 3 h 250"/>
                <a:gd name="T98" fmla="*/ 89 w 159"/>
                <a:gd name="T9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9" h="250">
                  <a:moveTo>
                    <a:pt x="89" y="0"/>
                  </a:moveTo>
                  <a:lnTo>
                    <a:pt x="114" y="3"/>
                  </a:lnTo>
                  <a:lnTo>
                    <a:pt x="138" y="10"/>
                  </a:lnTo>
                  <a:lnTo>
                    <a:pt x="156" y="26"/>
                  </a:lnTo>
                  <a:lnTo>
                    <a:pt x="131" y="52"/>
                  </a:lnTo>
                  <a:lnTo>
                    <a:pt x="114" y="35"/>
                  </a:lnTo>
                  <a:lnTo>
                    <a:pt x="89" y="31"/>
                  </a:lnTo>
                  <a:lnTo>
                    <a:pt x="66" y="33"/>
                  </a:lnTo>
                  <a:lnTo>
                    <a:pt x="52" y="42"/>
                  </a:lnTo>
                  <a:lnTo>
                    <a:pt x="45" y="54"/>
                  </a:lnTo>
                  <a:lnTo>
                    <a:pt x="42" y="66"/>
                  </a:lnTo>
                  <a:lnTo>
                    <a:pt x="47" y="84"/>
                  </a:lnTo>
                  <a:lnTo>
                    <a:pt x="56" y="94"/>
                  </a:lnTo>
                  <a:lnTo>
                    <a:pt x="73" y="103"/>
                  </a:lnTo>
                  <a:lnTo>
                    <a:pt x="91" y="110"/>
                  </a:lnTo>
                  <a:lnTo>
                    <a:pt x="110" y="115"/>
                  </a:lnTo>
                  <a:lnTo>
                    <a:pt x="128" y="124"/>
                  </a:lnTo>
                  <a:lnTo>
                    <a:pt x="145" y="136"/>
                  </a:lnTo>
                  <a:lnTo>
                    <a:pt x="156" y="152"/>
                  </a:lnTo>
                  <a:lnTo>
                    <a:pt x="159" y="178"/>
                  </a:lnTo>
                  <a:lnTo>
                    <a:pt x="156" y="203"/>
                  </a:lnTo>
                  <a:lnTo>
                    <a:pt x="145" y="222"/>
                  </a:lnTo>
                  <a:lnTo>
                    <a:pt x="126" y="238"/>
                  </a:lnTo>
                  <a:lnTo>
                    <a:pt x="103" y="248"/>
                  </a:lnTo>
                  <a:lnTo>
                    <a:pt x="77" y="250"/>
                  </a:lnTo>
                  <a:lnTo>
                    <a:pt x="47" y="248"/>
                  </a:lnTo>
                  <a:lnTo>
                    <a:pt x="21" y="236"/>
                  </a:lnTo>
                  <a:lnTo>
                    <a:pt x="0" y="217"/>
                  </a:lnTo>
                  <a:lnTo>
                    <a:pt x="26" y="194"/>
                  </a:lnTo>
                  <a:lnTo>
                    <a:pt x="40" y="210"/>
                  </a:lnTo>
                  <a:lnTo>
                    <a:pt x="59" y="217"/>
                  </a:lnTo>
                  <a:lnTo>
                    <a:pt x="77" y="220"/>
                  </a:lnTo>
                  <a:lnTo>
                    <a:pt x="93" y="217"/>
                  </a:lnTo>
                  <a:lnTo>
                    <a:pt x="110" y="210"/>
                  </a:lnTo>
                  <a:lnTo>
                    <a:pt x="121" y="199"/>
                  </a:lnTo>
                  <a:lnTo>
                    <a:pt x="126" y="180"/>
                  </a:lnTo>
                  <a:lnTo>
                    <a:pt x="121" y="166"/>
                  </a:lnTo>
                  <a:lnTo>
                    <a:pt x="110" y="154"/>
                  </a:lnTo>
                  <a:lnTo>
                    <a:pt x="96" y="147"/>
                  </a:lnTo>
                  <a:lnTo>
                    <a:pt x="77" y="140"/>
                  </a:lnTo>
                  <a:lnTo>
                    <a:pt x="56" y="133"/>
                  </a:lnTo>
                  <a:lnTo>
                    <a:pt x="38" y="126"/>
                  </a:lnTo>
                  <a:lnTo>
                    <a:pt x="21" y="112"/>
                  </a:lnTo>
                  <a:lnTo>
                    <a:pt x="12" y="94"/>
                  </a:lnTo>
                  <a:lnTo>
                    <a:pt x="7" y="66"/>
                  </a:lnTo>
                  <a:lnTo>
                    <a:pt x="10" y="49"/>
                  </a:lnTo>
                  <a:lnTo>
                    <a:pt x="19" y="31"/>
                  </a:lnTo>
                  <a:lnTo>
                    <a:pt x="35" y="14"/>
                  </a:lnTo>
                  <a:lnTo>
                    <a:pt x="5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65C9CAA0-65C0-41DF-87AB-707836166A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450" y="5280026"/>
              <a:ext cx="239713" cy="382588"/>
            </a:xfrm>
            <a:custGeom>
              <a:avLst/>
              <a:gdLst>
                <a:gd name="T0" fmla="*/ 0 w 151"/>
                <a:gd name="T1" fmla="*/ 0 h 241"/>
                <a:gd name="T2" fmla="*/ 151 w 151"/>
                <a:gd name="T3" fmla="*/ 0 h 241"/>
                <a:gd name="T4" fmla="*/ 151 w 151"/>
                <a:gd name="T5" fmla="*/ 31 h 241"/>
                <a:gd name="T6" fmla="*/ 33 w 151"/>
                <a:gd name="T7" fmla="*/ 31 h 241"/>
                <a:gd name="T8" fmla="*/ 33 w 151"/>
                <a:gd name="T9" fmla="*/ 105 h 241"/>
                <a:gd name="T10" fmla="*/ 142 w 151"/>
                <a:gd name="T11" fmla="*/ 105 h 241"/>
                <a:gd name="T12" fmla="*/ 142 w 151"/>
                <a:gd name="T13" fmla="*/ 136 h 241"/>
                <a:gd name="T14" fmla="*/ 33 w 151"/>
                <a:gd name="T15" fmla="*/ 136 h 241"/>
                <a:gd name="T16" fmla="*/ 33 w 151"/>
                <a:gd name="T17" fmla="*/ 241 h 241"/>
                <a:gd name="T18" fmla="*/ 0 w 151"/>
                <a:gd name="T19" fmla="*/ 241 h 241"/>
                <a:gd name="T20" fmla="*/ 0 w 151"/>
                <a:gd name="T2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241">
                  <a:moveTo>
                    <a:pt x="0" y="0"/>
                  </a:moveTo>
                  <a:lnTo>
                    <a:pt x="151" y="0"/>
                  </a:lnTo>
                  <a:lnTo>
                    <a:pt x="151" y="31"/>
                  </a:lnTo>
                  <a:lnTo>
                    <a:pt x="33" y="31"/>
                  </a:lnTo>
                  <a:lnTo>
                    <a:pt x="33" y="105"/>
                  </a:lnTo>
                  <a:lnTo>
                    <a:pt x="142" y="105"/>
                  </a:lnTo>
                  <a:lnTo>
                    <a:pt x="142" y="136"/>
                  </a:lnTo>
                  <a:lnTo>
                    <a:pt x="33" y="136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B60FBEDB-2491-45C7-B661-CAAAD5CA19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21263" y="5268913"/>
              <a:ext cx="395288" cy="400050"/>
            </a:xfrm>
            <a:custGeom>
              <a:avLst/>
              <a:gdLst>
                <a:gd name="T0" fmla="*/ 125 w 249"/>
                <a:gd name="T1" fmla="*/ 33 h 252"/>
                <a:gd name="T2" fmla="*/ 95 w 249"/>
                <a:gd name="T3" fmla="*/ 38 h 252"/>
                <a:gd name="T4" fmla="*/ 70 w 249"/>
                <a:gd name="T5" fmla="*/ 49 h 252"/>
                <a:gd name="T6" fmla="*/ 51 w 249"/>
                <a:gd name="T7" fmla="*/ 70 h 252"/>
                <a:gd name="T8" fmla="*/ 39 w 249"/>
                <a:gd name="T9" fmla="*/ 98 h 252"/>
                <a:gd name="T10" fmla="*/ 35 w 249"/>
                <a:gd name="T11" fmla="*/ 126 h 252"/>
                <a:gd name="T12" fmla="*/ 39 w 249"/>
                <a:gd name="T13" fmla="*/ 157 h 252"/>
                <a:gd name="T14" fmla="*/ 51 w 249"/>
                <a:gd name="T15" fmla="*/ 182 h 252"/>
                <a:gd name="T16" fmla="*/ 70 w 249"/>
                <a:gd name="T17" fmla="*/ 203 h 252"/>
                <a:gd name="T18" fmla="*/ 95 w 249"/>
                <a:gd name="T19" fmla="*/ 217 h 252"/>
                <a:gd name="T20" fmla="*/ 125 w 249"/>
                <a:gd name="T21" fmla="*/ 222 h 252"/>
                <a:gd name="T22" fmla="*/ 156 w 249"/>
                <a:gd name="T23" fmla="*/ 217 h 252"/>
                <a:gd name="T24" fmla="*/ 179 w 249"/>
                <a:gd name="T25" fmla="*/ 203 h 252"/>
                <a:gd name="T26" fmla="*/ 200 w 249"/>
                <a:gd name="T27" fmla="*/ 182 h 252"/>
                <a:gd name="T28" fmla="*/ 212 w 249"/>
                <a:gd name="T29" fmla="*/ 157 h 252"/>
                <a:gd name="T30" fmla="*/ 214 w 249"/>
                <a:gd name="T31" fmla="*/ 126 h 252"/>
                <a:gd name="T32" fmla="*/ 212 w 249"/>
                <a:gd name="T33" fmla="*/ 98 h 252"/>
                <a:gd name="T34" fmla="*/ 200 w 249"/>
                <a:gd name="T35" fmla="*/ 70 h 252"/>
                <a:gd name="T36" fmla="*/ 179 w 249"/>
                <a:gd name="T37" fmla="*/ 49 h 252"/>
                <a:gd name="T38" fmla="*/ 156 w 249"/>
                <a:gd name="T39" fmla="*/ 38 h 252"/>
                <a:gd name="T40" fmla="*/ 125 w 249"/>
                <a:gd name="T41" fmla="*/ 33 h 252"/>
                <a:gd name="T42" fmla="*/ 125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2 h 252"/>
                <a:gd name="T50" fmla="*/ 244 w 249"/>
                <a:gd name="T51" fmla="*/ 87 h 252"/>
                <a:gd name="T52" fmla="*/ 249 w 249"/>
                <a:gd name="T53" fmla="*/ 126 h 252"/>
                <a:gd name="T54" fmla="*/ 244 w 249"/>
                <a:gd name="T55" fmla="*/ 168 h 252"/>
                <a:gd name="T56" fmla="*/ 226 w 249"/>
                <a:gd name="T57" fmla="*/ 203 h 252"/>
                <a:gd name="T58" fmla="*/ 200 w 249"/>
                <a:gd name="T59" fmla="*/ 229 h 252"/>
                <a:gd name="T60" fmla="*/ 165 w 249"/>
                <a:gd name="T61" fmla="*/ 248 h 252"/>
                <a:gd name="T62" fmla="*/ 125 w 249"/>
                <a:gd name="T63" fmla="*/ 252 h 252"/>
                <a:gd name="T64" fmla="*/ 84 w 249"/>
                <a:gd name="T65" fmla="*/ 248 h 252"/>
                <a:gd name="T66" fmla="*/ 49 w 249"/>
                <a:gd name="T67" fmla="*/ 229 h 252"/>
                <a:gd name="T68" fmla="*/ 23 w 249"/>
                <a:gd name="T69" fmla="*/ 203 h 252"/>
                <a:gd name="T70" fmla="*/ 7 w 249"/>
                <a:gd name="T71" fmla="*/ 168 h 252"/>
                <a:gd name="T72" fmla="*/ 0 w 249"/>
                <a:gd name="T73" fmla="*/ 126 h 252"/>
                <a:gd name="T74" fmla="*/ 7 w 249"/>
                <a:gd name="T75" fmla="*/ 87 h 252"/>
                <a:gd name="T76" fmla="*/ 23 w 249"/>
                <a:gd name="T77" fmla="*/ 52 h 252"/>
                <a:gd name="T78" fmla="*/ 49 w 249"/>
                <a:gd name="T79" fmla="*/ 26 h 252"/>
                <a:gd name="T80" fmla="*/ 84 w 249"/>
                <a:gd name="T81" fmla="*/ 7 h 252"/>
                <a:gd name="T82" fmla="*/ 125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5" y="33"/>
                  </a:moveTo>
                  <a:lnTo>
                    <a:pt x="95" y="38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9" y="98"/>
                  </a:lnTo>
                  <a:lnTo>
                    <a:pt x="35" y="126"/>
                  </a:lnTo>
                  <a:lnTo>
                    <a:pt x="39" y="157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5" y="217"/>
                  </a:lnTo>
                  <a:lnTo>
                    <a:pt x="125" y="222"/>
                  </a:lnTo>
                  <a:lnTo>
                    <a:pt x="156" y="217"/>
                  </a:lnTo>
                  <a:lnTo>
                    <a:pt x="179" y="203"/>
                  </a:lnTo>
                  <a:lnTo>
                    <a:pt x="200" y="182"/>
                  </a:lnTo>
                  <a:lnTo>
                    <a:pt x="212" y="157"/>
                  </a:lnTo>
                  <a:lnTo>
                    <a:pt x="214" y="126"/>
                  </a:lnTo>
                  <a:lnTo>
                    <a:pt x="212" y="98"/>
                  </a:lnTo>
                  <a:lnTo>
                    <a:pt x="200" y="70"/>
                  </a:lnTo>
                  <a:lnTo>
                    <a:pt x="179" y="49"/>
                  </a:lnTo>
                  <a:lnTo>
                    <a:pt x="156" y="38"/>
                  </a:lnTo>
                  <a:lnTo>
                    <a:pt x="125" y="33"/>
                  </a:lnTo>
                  <a:close/>
                  <a:moveTo>
                    <a:pt x="125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2"/>
                  </a:lnTo>
                  <a:lnTo>
                    <a:pt x="244" y="87"/>
                  </a:lnTo>
                  <a:lnTo>
                    <a:pt x="249" y="126"/>
                  </a:lnTo>
                  <a:lnTo>
                    <a:pt x="244" y="168"/>
                  </a:lnTo>
                  <a:lnTo>
                    <a:pt x="226" y="203"/>
                  </a:lnTo>
                  <a:lnTo>
                    <a:pt x="200" y="229"/>
                  </a:lnTo>
                  <a:lnTo>
                    <a:pt x="165" y="248"/>
                  </a:lnTo>
                  <a:lnTo>
                    <a:pt x="125" y="252"/>
                  </a:lnTo>
                  <a:lnTo>
                    <a:pt x="84" y="248"/>
                  </a:lnTo>
                  <a:lnTo>
                    <a:pt x="49" y="229"/>
                  </a:lnTo>
                  <a:lnTo>
                    <a:pt x="23" y="203"/>
                  </a:lnTo>
                  <a:lnTo>
                    <a:pt x="7" y="168"/>
                  </a:lnTo>
                  <a:lnTo>
                    <a:pt x="0" y="126"/>
                  </a:lnTo>
                  <a:lnTo>
                    <a:pt x="7" y="87"/>
                  </a:lnTo>
                  <a:lnTo>
                    <a:pt x="23" y="52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C7394692-1D5B-4A3A-BE52-4CB6852F46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3225" y="5280026"/>
              <a:ext cx="269875" cy="382588"/>
            </a:xfrm>
            <a:custGeom>
              <a:avLst/>
              <a:gdLst>
                <a:gd name="T0" fmla="*/ 32 w 170"/>
                <a:gd name="T1" fmla="*/ 28 h 241"/>
                <a:gd name="T2" fmla="*/ 32 w 170"/>
                <a:gd name="T3" fmla="*/ 105 h 241"/>
                <a:gd name="T4" fmla="*/ 74 w 170"/>
                <a:gd name="T5" fmla="*/ 105 h 241"/>
                <a:gd name="T6" fmla="*/ 90 w 170"/>
                <a:gd name="T7" fmla="*/ 105 h 241"/>
                <a:gd name="T8" fmla="*/ 104 w 170"/>
                <a:gd name="T9" fmla="*/ 101 h 241"/>
                <a:gd name="T10" fmla="*/ 116 w 170"/>
                <a:gd name="T11" fmla="*/ 96 h 241"/>
                <a:gd name="T12" fmla="*/ 123 w 170"/>
                <a:gd name="T13" fmla="*/ 84 h 241"/>
                <a:gd name="T14" fmla="*/ 125 w 170"/>
                <a:gd name="T15" fmla="*/ 68 h 241"/>
                <a:gd name="T16" fmla="*/ 123 w 170"/>
                <a:gd name="T17" fmla="*/ 52 h 241"/>
                <a:gd name="T18" fmla="*/ 116 w 170"/>
                <a:gd name="T19" fmla="*/ 40 h 241"/>
                <a:gd name="T20" fmla="*/ 104 w 170"/>
                <a:gd name="T21" fmla="*/ 33 h 241"/>
                <a:gd name="T22" fmla="*/ 90 w 170"/>
                <a:gd name="T23" fmla="*/ 31 h 241"/>
                <a:gd name="T24" fmla="*/ 74 w 170"/>
                <a:gd name="T25" fmla="*/ 28 h 241"/>
                <a:gd name="T26" fmla="*/ 32 w 170"/>
                <a:gd name="T27" fmla="*/ 28 h 241"/>
                <a:gd name="T28" fmla="*/ 0 w 170"/>
                <a:gd name="T29" fmla="*/ 0 h 241"/>
                <a:gd name="T30" fmla="*/ 83 w 170"/>
                <a:gd name="T31" fmla="*/ 0 h 241"/>
                <a:gd name="T32" fmla="*/ 111 w 170"/>
                <a:gd name="T33" fmla="*/ 3 h 241"/>
                <a:gd name="T34" fmla="*/ 130 w 170"/>
                <a:gd name="T35" fmla="*/ 12 h 241"/>
                <a:gd name="T36" fmla="*/ 144 w 170"/>
                <a:gd name="T37" fmla="*/ 24 h 241"/>
                <a:gd name="T38" fmla="*/ 153 w 170"/>
                <a:gd name="T39" fmla="*/ 38 h 241"/>
                <a:gd name="T40" fmla="*/ 158 w 170"/>
                <a:gd name="T41" fmla="*/ 52 h 241"/>
                <a:gd name="T42" fmla="*/ 160 w 170"/>
                <a:gd name="T43" fmla="*/ 68 h 241"/>
                <a:gd name="T44" fmla="*/ 156 w 170"/>
                <a:gd name="T45" fmla="*/ 89 h 241"/>
                <a:gd name="T46" fmla="*/ 144 w 170"/>
                <a:gd name="T47" fmla="*/ 110 h 241"/>
                <a:gd name="T48" fmla="*/ 125 w 170"/>
                <a:gd name="T49" fmla="*/ 124 h 241"/>
                <a:gd name="T50" fmla="*/ 102 w 170"/>
                <a:gd name="T51" fmla="*/ 131 h 241"/>
                <a:gd name="T52" fmla="*/ 170 w 170"/>
                <a:gd name="T53" fmla="*/ 241 h 241"/>
                <a:gd name="T54" fmla="*/ 130 w 170"/>
                <a:gd name="T55" fmla="*/ 241 h 241"/>
                <a:gd name="T56" fmla="*/ 69 w 170"/>
                <a:gd name="T57" fmla="*/ 133 h 241"/>
                <a:gd name="T58" fmla="*/ 32 w 170"/>
                <a:gd name="T59" fmla="*/ 133 h 241"/>
                <a:gd name="T60" fmla="*/ 32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90" y="105"/>
                  </a:lnTo>
                  <a:lnTo>
                    <a:pt x="104" y="101"/>
                  </a:lnTo>
                  <a:lnTo>
                    <a:pt x="116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2"/>
                  </a:lnTo>
                  <a:lnTo>
                    <a:pt x="116" y="40"/>
                  </a:lnTo>
                  <a:lnTo>
                    <a:pt x="104" y="33"/>
                  </a:lnTo>
                  <a:lnTo>
                    <a:pt x="90" y="31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11" y="3"/>
                  </a:lnTo>
                  <a:lnTo>
                    <a:pt x="130" y="12"/>
                  </a:lnTo>
                  <a:lnTo>
                    <a:pt x="144" y="24"/>
                  </a:lnTo>
                  <a:lnTo>
                    <a:pt x="153" y="38"/>
                  </a:lnTo>
                  <a:lnTo>
                    <a:pt x="158" y="52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2" y="131"/>
                  </a:lnTo>
                  <a:lnTo>
                    <a:pt x="170" y="241"/>
                  </a:lnTo>
                  <a:lnTo>
                    <a:pt x="130" y="241"/>
                  </a:lnTo>
                  <a:lnTo>
                    <a:pt x="69" y="133"/>
                  </a:lnTo>
                  <a:lnTo>
                    <a:pt x="32" y="133"/>
                  </a:lnTo>
                  <a:lnTo>
                    <a:pt x="3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1F1940BD-EDC4-43F8-A4E2-6D056A9942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95975" y="5280026"/>
              <a:ext cx="373063" cy="382588"/>
            </a:xfrm>
            <a:custGeom>
              <a:avLst/>
              <a:gdLst>
                <a:gd name="T0" fmla="*/ 117 w 235"/>
                <a:gd name="T1" fmla="*/ 42 h 241"/>
                <a:gd name="T2" fmla="*/ 72 w 235"/>
                <a:gd name="T3" fmla="*/ 152 h 241"/>
                <a:gd name="T4" fmla="*/ 163 w 235"/>
                <a:gd name="T5" fmla="*/ 152 h 241"/>
                <a:gd name="T6" fmla="*/ 119 w 235"/>
                <a:gd name="T7" fmla="*/ 42 h 241"/>
                <a:gd name="T8" fmla="*/ 117 w 235"/>
                <a:gd name="T9" fmla="*/ 42 h 241"/>
                <a:gd name="T10" fmla="*/ 105 w 235"/>
                <a:gd name="T11" fmla="*/ 0 h 241"/>
                <a:gd name="T12" fmla="*/ 135 w 235"/>
                <a:gd name="T13" fmla="*/ 0 h 241"/>
                <a:gd name="T14" fmla="*/ 235 w 235"/>
                <a:gd name="T15" fmla="*/ 241 h 241"/>
                <a:gd name="T16" fmla="*/ 198 w 235"/>
                <a:gd name="T17" fmla="*/ 241 h 241"/>
                <a:gd name="T18" fmla="*/ 175 w 235"/>
                <a:gd name="T19" fmla="*/ 180 h 241"/>
                <a:gd name="T20" fmla="*/ 61 w 235"/>
                <a:gd name="T21" fmla="*/ 180 h 241"/>
                <a:gd name="T22" fmla="*/ 38 w 235"/>
                <a:gd name="T23" fmla="*/ 241 h 241"/>
                <a:gd name="T24" fmla="*/ 0 w 235"/>
                <a:gd name="T25" fmla="*/ 241 h 241"/>
                <a:gd name="T26" fmla="*/ 105 w 235"/>
                <a:gd name="T2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5" h="241">
                  <a:moveTo>
                    <a:pt x="117" y="42"/>
                  </a:moveTo>
                  <a:lnTo>
                    <a:pt x="72" y="152"/>
                  </a:lnTo>
                  <a:lnTo>
                    <a:pt x="163" y="152"/>
                  </a:lnTo>
                  <a:lnTo>
                    <a:pt x="119" y="42"/>
                  </a:lnTo>
                  <a:lnTo>
                    <a:pt x="117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5" y="241"/>
                  </a:lnTo>
                  <a:lnTo>
                    <a:pt x="198" y="241"/>
                  </a:lnTo>
                  <a:lnTo>
                    <a:pt x="175" y="180"/>
                  </a:lnTo>
                  <a:lnTo>
                    <a:pt x="61" y="180"/>
                  </a:lnTo>
                  <a:lnTo>
                    <a:pt x="38" y="241"/>
                  </a:lnTo>
                  <a:lnTo>
                    <a:pt x="0" y="24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8F46F961-D81B-4055-B6D7-E6EE660170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1438" y="5268913"/>
              <a:ext cx="254000" cy="400050"/>
            </a:xfrm>
            <a:custGeom>
              <a:avLst/>
              <a:gdLst>
                <a:gd name="T0" fmla="*/ 88 w 160"/>
                <a:gd name="T1" fmla="*/ 0 h 252"/>
                <a:gd name="T2" fmla="*/ 114 w 160"/>
                <a:gd name="T3" fmla="*/ 3 h 252"/>
                <a:gd name="T4" fmla="*/ 137 w 160"/>
                <a:gd name="T5" fmla="*/ 12 h 252"/>
                <a:gd name="T6" fmla="*/ 158 w 160"/>
                <a:gd name="T7" fmla="*/ 28 h 252"/>
                <a:gd name="T8" fmla="*/ 130 w 160"/>
                <a:gd name="T9" fmla="*/ 54 h 252"/>
                <a:gd name="T10" fmla="*/ 114 w 160"/>
                <a:gd name="T11" fmla="*/ 38 h 252"/>
                <a:gd name="T12" fmla="*/ 88 w 160"/>
                <a:gd name="T13" fmla="*/ 33 h 252"/>
                <a:gd name="T14" fmla="*/ 65 w 160"/>
                <a:gd name="T15" fmla="*/ 35 h 252"/>
                <a:gd name="T16" fmla="*/ 51 w 160"/>
                <a:gd name="T17" fmla="*/ 45 h 252"/>
                <a:gd name="T18" fmla="*/ 44 w 160"/>
                <a:gd name="T19" fmla="*/ 56 h 252"/>
                <a:gd name="T20" fmla="*/ 42 w 160"/>
                <a:gd name="T21" fmla="*/ 68 h 252"/>
                <a:gd name="T22" fmla="*/ 46 w 160"/>
                <a:gd name="T23" fmla="*/ 84 h 252"/>
                <a:gd name="T24" fmla="*/ 56 w 160"/>
                <a:gd name="T25" fmla="*/ 96 h 252"/>
                <a:gd name="T26" fmla="*/ 72 w 160"/>
                <a:gd name="T27" fmla="*/ 105 h 252"/>
                <a:gd name="T28" fmla="*/ 91 w 160"/>
                <a:gd name="T29" fmla="*/ 110 h 252"/>
                <a:gd name="T30" fmla="*/ 112 w 160"/>
                <a:gd name="T31" fmla="*/ 117 h 252"/>
                <a:gd name="T32" fmla="*/ 130 w 160"/>
                <a:gd name="T33" fmla="*/ 126 h 252"/>
                <a:gd name="T34" fmla="*/ 144 w 160"/>
                <a:gd name="T35" fmla="*/ 138 h 252"/>
                <a:gd name="T36" fmla="*/ 156 w 160"/>
                <a:gd name="T37" fmla="*/ 154 h 252"/>
                <a:gd name="T38" fmla="*/ 160 w 160"/>
                <a:gd name="T39" fmla="*/ 180 h 252"/>
                <a:gd name="T40" fmla="*/ 156 w 160"/>
                <a:gd name="T41" fmla="*/ 203 h 252"/>
                <a:gd name="T42" fmla="*/ 144 w 160"/>
                <a:gd name="T43" fmla="*/ 224 h 252"/>
                <a:gd name="T44" fmla="*/ 125 w 160"/>
                <a:gd name="T45" fmla="*/ 241 h 252"/>
                <a:gd name="T46" fmla="*/ 102 w 160"/>
                <a:gd name="T47" fmla="*/ 250 h 252"/>
                <a:gd name="T48" fmla="*/ 77 w 160"/>
                <a:gd name="T49" fmla="*/ 252 h 252"/>
                <a:gd name="T50" fmla="*/ 46 w 160"/>
                <a:gd name="T51" fmla="*/ 250 h 252"/>
                <a:gd name="T52" fmla="*/ 21 w 160"/>
                <a:gd name="T53" fmla="*/ 238 h 252"/>
                <a:gd name="T54" fmla="*/ 0 w 160"/>
                <a:gd name="T55" fmla="*/ 220 h 252"/>
                <a:gd name="T56" fmla="*/ 28 w 160"/>
                <a:gd name="T57" fmla="*/ 196 h 252"/>
                <a:gd name="T58" fmla="*/ 42 w 160"/>
                <a:gd name="T59" fmla="*/ 210 h 252"/>
                <a:gd name="T60" fmla="*/ 58 w 160"/>
                <a:gd name="T61" fmla="*/ 220 h 252"/>
                <a:gd name="T62" fmla="*/ 77 w 160"/>
                <a:gd name="T63" fmla="*/ 222 h 252"/>
                <a:gd name="T64" fmla="*/ 93 w 160"/>
                <a:gd name="T65" fmla="*/ 220 h 252"/>
                <a:gd name="T66" fmla="*/ 109 w 160"/>
                <a:gd name="T67" fmla="*/ 213 h 252"/>
                <a:gd name="T68" fmla="*/ 121 w 160"/>
                <a:gd name="T69" fmla="*/ 201 h 252"/>
                <a:gd name="T70" fmla="*/ 125 w 160"/>
                <a:gd name="T71" fmla="*/ 182 h 252"/>
                <a:gd name="T72" fmla="*/ 121 w 160"/>
                <a:gd name="T73" fmla="*/ 168 h 252"/>
                <a:gd name="T74" fmla="*/ 109 w 160"/>
                <a:gd name="T75" fmla="*/ 157 h 252"/>
                <a:gd name="T76" fmla="*/ 95 w 160"/>
                <a:gd name="T77" fmla="*/ 150 h 252"/>
                <a:gd name="T78" fmla="*/ 77 w 160"/>
                <a:gd name="T79" fmla="*/ 143 h 252"/>
                <a:gd name="T80" fmla="*/ 56 w 160"/>
                <a:gd name="T81" fmla="*/ 136 h 252"/>
                <a:gd name="T82" fmla="*/ 37 w 160"/>
                <a:gd name="T83" fmla="*/ 126 h 252"/>
                <a:gd name="T84" fmla="*/ 23 w 160"/>
                <a:gd name="T85" fmla="*/ 115 h 252"/>
                <a:gd name="T86" fmla="*/ 11 w 160"/>
                <a:gd name="T87" fmla="*/ 96 h 252"/>
                <a:gd name="T88" fmla="*/ 7 w 160"/>
                <a:gd name="T89" fmla="*/ 68 h 252"/>
                <a:gd name="T90" fmla="*/ 11 w 160"/>
                <a:gd name="T91" fmla="*/ 52 h 252"/>
                <a:gd name="T92" fmla="*/ 18 w 160"/>
                <a:gd name="T93" fmla="*/ 33 h 252"/>
                <a:gd name="T94" fmla="*/ 35 w 160"/>
                <a:gd name="T95" fmla="*/ 17 h 252"/>
                <a:gd name="T96" fmla="*/ 58 w 160"/>
                <a:gd name="T97" fmla="*/ 5 h 252"/>
                <a:gd name="T98" fmla="*/ 88 w 160"/>
                <a:gd name="T9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252">
                  <a:moveTo>
                    <a:pt x="88" y="0"/>
                  </a:moveTo>
                  <a:lnTo>
                    <a:pt x="114" y="3"/>
                  </a:lnTo>
                  <a:lnTo>
                    <a:pt x="137" y="12"/>
                  </a:lnTo>
                  <a:lnTo>
                    <a:pt x="158" y="28"/>
                  </a:lnTo>
                  <a:lnTo>
                    <a:pt x="130" y="54"/>
                  </a:lnTo>
                  <a:lnTo>
                    <a:pt x="114" y="38"/>
                  </a:lnTo>
                  <a:lnTo>
                    <a:pt x="88" y="33"/>
                  </a:lnTo>
                  <a:lnTo>
                    <a:pt x="65" y="35"/>
                  </a:lnTo>
                  <a:lnTo>
                    <a:pt x="51" y="45"/>
                  </a:lnTo>
                  <a:lnTo>
                    <a:pt x="44" y="56"/>
                  </a:lnTo>
                  <a:lnTo>
                    <a:pt x="42" y="68"/>
                  </a:lnTo>
                  <a:lnTo>
                    <a:pt x="46" y="84"/>
                  </a:lnTo>
                  <a:lnTo>
                    <a:pt x="56" y="96"/>
                  </a:lnTo>
                  <a:lnTo>
                    <a:pt x="72" y="105"/>
                  </a:lnTo>
                  <a:lnTo>
                    <a:pt x="91" y="110"/>
                  </a:lnTo>
                  <a:lnTo>
                    <a:pt x="112" y="117"/>
                  </a:lnTo>
                  <a:lnTo>
                    <a:pt x="130" y="126"/>
                  </a:lnTo>
                  <a:lnTo>
                    <a:pt x="144" y="138"/>
                  </a:lnTo>
                  <a:lnTo>
                    <a:pt x="156" y="154"/>
                  </a:lnTo>
                  <a:lnTo>
                    <a:pt x="160" y="180"/>
                  </a:lnTo>
                  <a:lnTo>
                    <a:pt x="156" y="203"/>
                  </a:lnTo>
                  <a:lnTo>
                    <a:pt x="144" y="224"/>
                  </a:lnTo>
                  <a:lnTo>
                    <a:pt x="125" y="241"/>
                  </a:lnTo>
                  <a:lnTo>
                    <a:pt x="102" y="250"/>
                  </a:lnTo>
                  <a:lnTo>
                    <a:pt x="77" y="252"/>
                  </a:lnTo>
                  <a:lnTo>
                    <a:pt x="46" y="250"/>
                  </a:lnTo>
                  <a:lnTo>
                    <a:pt x="21" y="238"/>
                  </a:lnTo>
                  <a:lnTo>
                    <a:pt x="0" y="220"/>
                  </a:lnTo>
                  <a:lnTo>
                    <a:pt x="28" y="196"/>
                  </a:lnTo>
                  <a:lnTo>
                    <a:pt x="42" y="210"/>
                  </a:lnTo>
                  <a:lnTo>
                    <a:pt x="58" y="220"/>
                  </a:lnTo>
                  <a:lnTo>
                    <a:pt x="77" y="222"/>
                  </a:lnTo>
                  <a:lnTo>
                    <a:pt x="93" y="220"/>
                  </a:lnTo>
                  <a:lnTo>
                    <a:pt x="109" y="213"/>
                  </a:lnTo>
                  <a:lnTo>
                    <a:pt x="121" y="201"/>
                  </a:lnTo>
                  <a:lnTo>
                    <a:pt x="125" y="182"/>
                  </a:lnTo>
                  <a:lnTo>
                    <a:pt x="121" y="168"/>
                  </a:lnTo>
                  <a:lnTo>
                    <a:pt x="109" y="157"/>
                  </a:lnTo>
                  <a:lnTo>
                    <a:pt x="95" y="150"/>
                  </a:lnTo>
                  <a:lnTo>
                    <a:pt x="77" y="143"/>
                  </a:lnTo>
                  <a:lnTo>
                    <a:pt x="56" y="136"/>
                  </a:lnTo>
                  <a:lnTo>
                    <a:pt x="37" y="126"/>
                  </a:lnTo>
                  <a:lnTo>
                    <a:pt x="23" y="115"/>
                  </a:lnTo>
                  <a:lnTo>
                    <a:pt x="11" y="96"/>
                  </a:lnTo>
                  <a:lnTo>
                    <a:pt x="7" y="68"/>
                  </a:lnTo>
                  <a:lnTo>
                    <a:pt x="11" y="52"/>
                  </a:lnTo>
                  <a:lnTo>
                    <a:pt x="18" y="33"/>
                  </a:lnTo>
                  <a:lnTo>
                    <a:pt x="35" y="17"/>
                  </a:lnTo>
                  <a:lnTo>
                    <a:pt x="58" y="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23FC9197-304A-4963-9AF0-BDBBA594EB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8938" y="5280026"/>
              <a:ext cx="395288" cy="382588"/>
            </a:xfrm>
            <a:custGeom>
              <a:avLst/>
              <a:gdLst>
                <a:gd name="T0" fmla="*/ 0 w 249"/>
                <a:gd name="T1" fmla="*/ 0 h 241"/>
                <a:gd name="T2" fmla="*/ 49 w 249"/>
                <a:gd name="T3" fmla="*/ 0 h 241"/>
                <a:gd name="T4" fmla="*/ 123 w 249"/>
                <a:gd name="T5" fmla="*/ 182 h 241"/>
                <a:gd name="T6" fmla="*/ 126 w 249"/>
                <a:gd name="T7" fmla="*/ 182 h 241"/>
                <a:gd name="T8" fmla="*/ 200 w 249"/>
                <a:gd name="T9" fmla="*/ 0 h 241"/>
                <a:gd name="T10" fmla="*/ 249 w 249"/>
                <a:gd name="T11" fmla="*/ 0 h 241"/>
                <a:gd name="T12" fmla="*/ 249 w 249"/>
                <a:gd name="T13" fmla="*/ 241 h 241"/>
                <a:gd name="T14" fmla="*/ 216 w 249"/>
                <a:gd name="T15" fmla="*/ 241 h 241"/>
                <a:gd name="T16" fmla="*/ 216 w 249"/>
                <a:gd name="T17" fmla="*/ 42 h 241"/>
                <a:gd name="T18" fmla="*/ 216 w 249"/>
                <a:gd name="T19" fmla="*/ 42 h 241"/>
                <a:gd name="T20" fmla="*/ 135 w 249"/>
                <a:gd name="T21" fmla="*/ 241 h 241"/>
                <a:gd name="T22" fmla="*/ 114 w 249"/>
                <a:gd name="T23" fmla="*/ 241 h 241"/>
                <a:gd name="T24" fmla="*/ 33 w 249"/>
                <a:gd name="T25" fmla="*/ 42 h 241"/>
                <a:gd name="T26" fmla="*/ 33 w 249"/>
                <a:gd name="T27" fmla="*/ 42 h 241"/>
                <a:gd name="T28" fmla="*/ 33 w 249"/>
                <a:gd name="T29" fmla="*/ 241 h 241"/>
                <a:gd name="T30" fmla="*/ 0 w 249"/>
                <a:gd name="T31" fmla="*/ 241 h 241"/>
                <a:gd name="T32" fmla="*/ 0 w 249"/>
                <a:gd name="T3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241">
                  <a:moveTo>
                    <a:pt x="0" y="0"/>
                  </a:moveTo>
                  <a:lnTo>
                    <a:pt x="49" y="0"/>
                  </a:lnTo>
                  <a:lnTo>
                    <a:pt x="123" y="182"/>
                  </a:lnTo>
                  <a:lnTo>
                    <a:pt x="126" y="182"/>
                  </a:lnTo>
                  <a:lnTo>
                    <a:pt x="200" y="0"/>
                  </a:lnTo>
                  <a:lnTo>
                    <a:pt x="249" y="0"/>
                  </a:lnTo>
                  <a:lnTo>
                    <a:pt x="249" y="241"/>
                  </a:lnTo>
                  <a:lnTo>
                    <a:pt x="216" y="241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135" y="241"/>
                  </a:lnTo>
                  <a:lnTo>
                    <a:pt x="114" y="241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B9971C12-812F-4F4A-AB6E-542EBA9C6A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70738" y="5280026"/>
              <a:ext cx="377825" cy="382588"/>
            </a:xfrm>
            <a:custGeom>
              <a:avLst/>
              <a:gdLst>
                <a:gd name="T0" fmla="*/ 119 w 238"/>
                <a:gd name="T1" fmla="*/ 42 h 241"/>
                <a:gd name="T2" fmla="*/ 72 w 238"/>
                <a:gd name="T3" fmla="*/ 152 h 241"/>
                <a:gd name="T4" fmla="*/ 163 w 238"/>
                <a:gd name="T5" fmla="*/ 152 h 241"/>
                <a:gd name="T6" fmla="*/ 119 w 238"/>
                <a:gd name="T7" fmla="*/ 42 h 241"/>
                <a:gd name="T8" fmla="*/ 119 w 238"/>
                <a:gd name="T9" fmla="*/ 42 h 241"/>
                <a:gd name="T10" fmla="*/ 105 w 238"/>
                <a:gd name="T11" fmla="*/ 0 h 241"/>
                <a:gd name="T12" fmla="*/ 135 w 238"/>
                <a:gd name="T13" fmla="*/ 0 h 241"/>
                <a:gd name="T14" fmla="*/ 238 w 238"/>
                <a:gd name="T15" fmla="*/ 241 h 241"/>
                <a:gd name="T16" fmla="*/ 200 w 238"/>
                <a:gd name="T17" fmla="*/ 241 h 241"/>
                <a:gd name="T18" fmla="*/ 175 w 238"/>
                <a:gd name="T19" fmla="*/ 180 h 241"/>
                <a:gd name="T20" fmla="*/ 61 w 238"/>
                <a:gd name="T21" fmla="*/ 180 h 241"/>
                <a:gd name="T22" fmla="*/ 37 w 238"/>
                <a:gd name="T23" fmla="*/ 241 h 241"/>
                <a:gd name="T24" fmla="*/ 0 w 238"/>
                <a:gd name="T25" fmla="*/ 241 h 241"/>
                <a:gd name="T26" fmla="*/ 105 w 238"/>
                <a:gd name="T2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241">
                  <a:moveTo>
                    <a:pt x="119" y="42"/>
                  </a:moveTo>
                  <a:lnTo>
                    <a:pt x="72" y="152"/>
                  </a:lnTo>
                  <a:lnTo>
                    <a:pt x="163" y="152"/>
                  </a:lnTo>
                  <a:lnTo>
                    <a:pt x="119" y="42"/>
                  </a:lnTo>
                  <a:lnTo>
                    <a:pt x="119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8" y="241"/>
                  </a:lnTo>
                  <a:lnTo>
                    <a:pt x="200" y="241"/>
                  </a:lnTo>
                  <a:lnTo>
                    <a:pt x="175" y="180"/>
                  </a:lnTo>
                  <a:lnTo>
                    <a:pt x="61" y="180"/>
                  </a:lnTo>
                  <a:lnTo>
                    <a:pt x="37" y="241"/>
                  </a:lnTo>
                  <a:lnTo>
                    <a:pt x="0" y="24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5E8976EB-26F3-46F3-B521-3B821CE219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88250" y="5280026"/>
              <a:ext cx="269875" cy="382588"/>
            </a:xfrm>
            <a:custGeom>
              <a:avLst/>
              <a:gdLst>
                <a:gd name="T0" fmla="*/ 33 w 170"/>
                <a:gd name="T1" fmla="*/ 28 h 241"/>
                <a:gd name="T2" fmla="*/ 33 w 170"/>
                <a:gd name="T3" fmla="*/ 105 h 241"/>
                <a:gd name="T4" fmla="*/ 75 w 170"/>
                <a:gd name="T5" fmla="*/ 105 h 241"/>
                <a:gd name="T6" fmla="*/ 91 w 170"/>
                <a:gd name="T7" fmla="*/ 105 h 241"/>
                <a:gd name="T8" fmla="*/ 105 w 170"/>
                <a:gd name="T9" fmla="*/ 101 h 241"/>
                <a:gd name="T10" fmla="*/ 117 w 170"/>
                <a:gd name="T11" fmla="*/ 96 h 241"/>
                <a:gd name="T12" fmla="*/ 124 w 170"/>
                <a:gd name="T13" fmla="*/ 84 h 241"/>
                <a:gd name="T14" fmla="*/ 126 w 170"/>
                <a:gd name="T15" fmla="*/ 68 h 241"/>
                <a:gd name="T16" fmla="*/ 124 w 170"/>
                <a:gd name="T17" fmla="*/ 52 h 241"/>
                <a:gd name="T18" fmla="*/ 117 w 170"/>
                <a:gd name="T19" fmla="*/ 40 h 241"/>
                <a:gd name="T20" fmla="*/ 105 w 170"/>
                <a:gd name="T21" fmla="*/ 33 h 241"/>
                <a:gd name="T22" fmla="*/ 91 w 170"/>
                <a:gd name="T23" fmla="*/ 31 h 241"/>
                <a:gd name="T24" fmla="*/ 75 w 170"/>
                <a:gd name="T25" fmla="*/ 28 h 241"/>
                <a:gd name="T26" fmla="*/ 33 w 170"/>
                <a:gd name="T27" fmla="*/ 28 h 241"/>
                <a:gd name="T28" fmla="*/ 0 w 170"/>
                <a:gd name="T29" fmla="*/ 0 h 241"/>
                <a:gd name="T30" fmla="*/ 84 w 170"/>
                <a:gd name="T31" fmla="*/ 0 h 241"/>
                <a:gd name="T32" fmla="*/ 112 w 170"/>
                <a:gd name="T33" fmla="*/ 3 h 241"/>
                <a:gd name="T34" fmla="*/ 131 w 170"/>
                <a:gd name="T35" fmla="*/ 12 h 241"/>
                <a:gd name="T36" fmla="*/ 145 w 170"/>
                <a:gd name="T37" fmla="*/ 24 h 241"/>
                <a:gd name="T38" fmla="*/ 154 w 170"/>
                <a:gd name="T39" fmla="*/ 38 h 241"/>
                <a:gd name="T40" fmla="*/ 158 w 170"/>
                <a:gd name="T41" fmla="*/ 52 h 241"/>
                <a:gd name="T42" fmla="*/ 161 w 170"/>
                <a:gd name="T43" fmla="*/ 68 h 241"/>
                <a:gd name="T44" fmla="*/ 156 w 170"/>
                <a:gd name="T45" fmla="*/ 89 h 241"/>
                <a:gd name="T46" fmla="*/ 145 w 170"/>
                <a:gd name="T47" fmla="*/ 110 h 241"/>
                <a:gd name="T48" fmla="*/ 126 w 170"/>
                <a:gd name="T49" fmla="*/ 124 h 241"/>
                <a:gd name="T50" fmla="*/ 103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8 w 170"/>
                <a:gd name="T57" fmla="*/ 133 h 241"/>
                <a:gd name="T58" fmla="*/ 33 w 170"/>
                <a:gd name="T59" fmla="*/ 133 h 241"/>
                <a:gd name="T60" fmla="*/ 33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91" y="105"/>
                  </a:lnTo>
                  <a:lnTo>
                    <a:pt x="105" y="101"/>
                  </a:lnTo>
                  <a:lnTo>
                    <a:pt x="117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2"/>
                  </a:lnTo>
                  <a:lnTo>
                    <a:pt x="117" y="40"/>
                  </a:lnTo>
                  <a:lnTo>
                    <a:pt x="105" y="33"/>
                  </a:lnTo>
                  <a:lnTo>
                    <a:pt x="91" y="31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2" y="3"/>
                  </a:lnTo>
                  <a:lnTo>
                    <a:pt x="131" y="12"/>
                  </a:lnTo>
                  <a:lnTo>
                    <a:pt x="145" y="24"/>
                  </a:lnTo>
                  <a:lnTo>
                    <a:pt x="154" y="38"/>
                  </a:lnTo>
                  <a:lnTo>
                    <a:pt x="158" y="52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10"/>
                  </a:lnTo>
                  <a:lnTo>
                    <a:pt x="126" y="124"/>
                  </a:lnTo>
                  <a:lnTo>
                    <a:pt x="103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67ECA2D0-2E7D-4616-8EF0-D7325EC2E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6063" y="5280026"/>
              <a:ext cx="295275" cy="382588"/>
            </a:xfrm>
            <a:custGeom>
              <a:avLst/>
              <a:gdLst>
                <a:gd name="T0" fmla="*/ 0 w 186"/>
                <a:gd name="T1" fmla="*/ 0 h 241"/>
                <a:gd name="T2" fmla="*/ 186 w 186"/>
                <a:gd name="T3" fmla="*/ 0 h 241"/>
                <a:gd name="T4" fmla="*/ 186 w 186"/>
                <a:gd name="T5" fmla="*/ 31 h 241"/>
                <a:gd name="T6" fmla="*/ 109 w 186"/>
                <a:gd name="T7" fmla="*/ 31 h 241"/>
                <a:gd name="T8" fmla="*/ 109 w 186"/>
                <a:gd name="T9" fmla="*/ 241 h 241"/>
                <a:gd name="T10" fmla="*/ 77 w 186"/>
                <a:gd name="T11" fmla="*/ 241 h 241"/>
                <a:gd name="T12" fmla="*/ 77 w 186"/>
                <a:gd name="T13" fmla="*/ 31 h 241"/>
                <a:gd name="T14" fmla="*/ 0 w 186"/>
                <a:gd name="T15" fmla="*/ 31 h 241"/>
                <a:gd name="T16" fmla="*/ 0 w 186"/>
                <a:gd name="T1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1">
                  <a:moveTo>
                    <a:pt x="0" y="0"/>
                  </a:moveTo>
                  <a:lnTo>
                    <a:pt x="186" y="0"/>
                  </a:lnTo>
                  <a:lnTo>
                    <a:pt x="186" y="31"/>
                  </a:lnTo>
                  <a:lnTo>
                    <a:pt x="109" y="31"/>
                  </a:lnTo>
                  <a:lnTo>
                    <a:pt x="109" y="241"/>
                  </a:lnTo>
                  <a:lnTo>
                    <a:pt x="77" y="241"/>
                  </a:lnTo>
                  <a:lnTo>
                    <a:pt x="77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1FF5B2F2-E920-434E-A3C7-3DF026735A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5280026"/>
              <a:ext cx="254000" cy="382588"/>
            </a:xfrm>
            <a:custGeom>
              <a:avLst/>
              <a:gdLst>
                <a:gd name="T0" fmla="*/ 0 w 160"/>
                <a:gd name="T1" fmla="*/ 0 h 241"/>
                <a:gd name="T2" fmla="*/ 156 w 160"/>
                <a:gd name="T3" fmla="*/ 0 h 241"/>
                <a:gd name="T4" fmla="*/ 156 w 160"/>
                <a:gd name="T5" fmla="*/ 31 h 241"/>
                <a:gd name="T6" fmla="*/ 32 w 160"/>
                <a:gd name="T7" fmla="*/ 31 h 241"/>
                <a:gd name="T8" fmla="*/ 32 w 160"/>
                <a:gd name="T9" fmla="*/ 103 h 241"/>
                <a:gd name="T10" fmla="*/ 146 w 160"/>
                <a:gd name="T11" fmla="*/ 103 h 241"/>
                <a:gd name="T12" fmla="*/ 146 w 160"/>
                <a:gd name="T13" fmla="*/ 133 h 241"/>
                <a:gd name="T14" fmla="*/ 32 w 160"/>
                <a:gd name="T15" fmla="*/ 133 h 241"/>
                <a:gd name="T16" fmla="*/ 32 w 160"/>
                <a:gd name="T17" fmla="*/ 210 h 241"/>
                <a:gd name="T18" fmla="*/ 160 w 160"/>
                <a:gd name="T19" fmla="*/ 210 h 241"/>
                <a:gd name="T20" fmla="*/ 160 w 160"/>
                <a:gd name="T21" fmla="*/ 241 h 241"/>
                <a:gd name="T22" fmla="*/ 0 w 160"/>
                <a:gd name="T23" fmla="*/ 241 h 241"/>
                <a:gd name="T24" fmla="*/ 0 w 160"/>
                <a:gd name="T2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1">
                  <a:moveTo>
                    <a:pt x="0" y="0"/>
                  </a:moveTo>
                  <a:lnTo>
                    <a:pt x="156" y="0"/>
                  </a:lnTo>
                  <a:lnTo>
                    <a:pt x="156" y="31"/>
                  </a:lnTo>
                  <a:lnTo>
                    <a:pt x="32" y="31"/>
                  </a:lnTo>
                  <a:lnTo>
                    <a:pt x="32" y="103"/>
                  </a:lnTo>
                  <a:lnTo>
                    <a:pt x="146" y="103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A02D6F3D-F77C-43BD-836A-F1FF029D4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26463" y="5280026"/>
              <a:ext cx="269875" cy="382588"/>
            </a:xfrm>
            <a:custGeom>
              <a:avLst/>
              <a:gdLst>
                <a:gd name="T0" fmla="*/ 33 w 170"/>
                <a:gd name="T1" fmla="*/ 28 h 241"/>
                <a:gd name="T2" fmla="*/ 33 w 170"/>
                <a:gd name="T3" fmla="*/ 105 h 241"/>
                <a:gd name="T4" fmla="*/ 75 w 170"/>
                <a:gd name="T5" fmla="*/ 105 h 241"/>
                <a:gd name="T6" fmla="*/ 89 w 170"/>
                <a:gd name="T7" fmla="*/ 105 h 241"/>
                <a:gd name="T8" fmla="*/ 103 w 170"/>
                <a:gd name="T9" fmla="*/ 101 h 241"/>
                <a:gd name="T10" fmla="*/ 114 w 170"/>
                <a:gd name="T11" fmla="*/ 96 h 241"/>
                <a:gd name="T12" fmla="*/ 124 w 170"/>
                <a:gd name="T13" fmla="*/ 84 h 241"/>
                <a:gd name="T14" fmla="*/ 126 w 170"/>
                <a:gd name="T15" fmla="*/ 68 h 241"/>
                <a:gd name="T16" fmla="*/ 124 w 170"/>
                <a:gd name="T17" fmla="*/ 52 h 241"/>
                <a:gd name="T18" fmla="*/ 114 w 170"/>
                <a:gd name="T19" fmla="*/ 40 h 241"/>
                <a:gd name="T20" fmla="*/ 103 w 170"/>
                <a:gd name="T21" fmla="*/ 33 h 241"/>
                <a:gd name="T22" fmla="*/ 89 w 170"/>
                <a:gd name="T23" fmla="*/ 31 h 241"/>
                <a:gd name="T24" fmla="*/ 75 w 170"/>
                <a:gd name="T25" fmla="*/ 28 h 241"/>
                <a:gd name="T26" fmla="*/ 33 w 170"/>
                <a:gd name="T27" fmla="*/ 28 h 241"/>
                <a:gd name="T28" fmla="*/ 0 w 170"/>
                <a:gd name="T29" fmla="*/ 0 h 241"/>
                <a:gd name="T30" fmla="*/ 84 w 170"/>
                <a:gd name="T31" fmla="*/ 0 h 241"/>
                <a:gd name="T32" fmla="*/ 110 w 170"/>
                <a:gd name="T33" fmla="*/ 3 h 241"/>
                <a:gd name="T34" fmla="*/ 131 w 170"/>
                <a:gd name="T35" fmla="*/ 12 h 241"/>
                <a:gd name="T36" fmla="*/ 145 w 170"/>
                <a:gd name="T37" fmla="*/ 24 h 241"/>
                <a:gd name="T38" fmla="*/ 154 w 170"/>
                <a:gd name="T39" fmla="*/ 38 h 241"/>
                <a:gd name="T40" fmla="*/ 159 w 170"/>
                <a:gd name="T41" fmla="*/ 52 h 241"/>
                <a:gd name="T42" fmla="*/ 161 w 170"/>
                <a:gd name="T43" fmla="*/ 68 h 241"/>
                <a:gd name="T44" fmla="*/ 156 w 170"/>
                <a:gd name="T45" fmla="*/ 89 h 241"/>
                <a:gd name="T46" fmla="*/ 145 w 170"/>
                <a:gd name="T47" fmla="*/ 110 h 241"/>
                <a:gd name="T48" fmla="*/ 126 w 170"/>
                <a:gd name="T49" fmla="*/ 124 h 241"/>
                <a:gd name="T50" fmla="*/ 100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8 w 170"/>
                <a:gd name="T57" fmla="*/ 133 h 241"/>
                <a:gd name="T58" fmla="*/ 33 w 170"/>
                <a:gd name="T59" fmla="*/ 133 h 241"/>
                <a:gd name="T60" fmla="*/ 33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89" y="105"/>
                  </a:lnTo>
                  <a:lnTo>
                    <a:pt x="103" y="101"/>
                  </a:lnTo>
                  <a:lnTo>
                    <a:pt x="114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2"/>
                  </a:lnTo>
                  <a:lnTo>
                    <a:pt x="114" y="40"/>
                  </a:lnTo>
                  <a:lnTo>
                    <a:pt x="103" y="33"/>
                  </a:lnTo>
                  <a:lnTo>
                    <a:pt x="89" y="31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0" y="3"/>
                  </a:lnTo>
                  <a:lnTo>
                    <a:pt x="131" y="12"/>
                  </a:lnTo>
                  <a:lnTo>
                    <a:pt x="145" y="24"/>
                  </a:lnTo>
                  <a:lnTo>
                    <a:pt x="154" y="38"/>
                  </a:lnTo>
                  <a:lnTo>
                    <a:pt x="159" y="52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10"/>
                  </a:lnTo>
                  <a:lnTo>
                    <a:pt x="126" y="124"/>
                  </a:lnTo>
                  <a:lnTo>
                    <a:pt x="100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5F3BAB0E-E73F-46CF-9F44-568EB69B23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37625" y="5280026"/>
              <a:ext cx="512763" cy="382588"/>
            </a:xfrm>
            <a:custGeom>
              <a:avLst/>
              <a:gdLst>
                <a:gd name="T0" fmla="*/ 0 w 323"/>
                <a:gd name="T1" fmla="*/ 0 h 241"/>
                <a:gd name="T2" fmla="*/ 35 w 323"/>
                <a:gd name="T3" fmla="*/ 0 h 241"/>
                <a:gd name="T4" fmla="*/ 86 w 323"/>
                <a:gd name="T5" fmla="*/ 192 h 241"/>
                <a:gd name="T6" fmla="*/ 86 w 323"/>
                <a:gd name="T7" fmla="*/ 192 h 241"/>
                <a:gd name="T8" fmla="*/ 144 w 323"/>
                <a:gd name="T9" fmla="*/ 0 h 241"/>
                <a:gd name="T10" fmla="*/ 181 w 323"/>
                <a:gd name="T11" fmla="*/ 0 h 241"/>
                <a:gd name="T12" fmla="*/ 237 w 323"/>
                <a:gd name="T13" fmla="*/ 192 h 241"/>
                <a:gd name="T14" fmla="*/ 237 w 323"/>
                <a:gd name="T15" fmla="*/ 192 h 241"/>
                <a:gd name="T16" fmla="*/ 291 w 323"/>
                <a:gd name="T17" fmla="*/ 0 h 241"/>
                <a:gd name="T18" fmla="*/ 323 w 323"/>
                <a:gd name="T19" fmla="*/ 0 h 241"/>
                <a:gd name="T20" fmla="*/ 253 w 323"/>
                <a:gd name="T21" fmla="*/ 241 h 241"/>
                <a:gd name="T22" fmla="*/ 221 w 323"/>
                <a:gd name="T23" fmla="*/ 241 h 241"/>
                <a:gd name="T24" fmla="*/ 163 w 323"/>
                <a:gd name="T25" fmla="*/ 45 h 241"/>
                <a:gd name="T26" fmla="*/ 160 w 323"/>
                <a:gd name="T27" fmla="*/ 45 h 241"/>
                <a:gd name="T28" fmla="*/ 104 w 323"/>
                <a:gd name="T29" fmla="*/ 241 h 241"/>
                <a:gd name="T30" fmla="*/ 69 w 323"/>
                <a:gd name="T31" fmla="*/ 241 h 241"/>
                <a:gd name="T32" fmla="*/ 0 w 323"/>
                <a:gd name="T3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3" h="241">
                  <a:moveTo>
                    <a:pt x="0" y="0"/>
                  </a:moveTo>
                  <a:lnTo>
                    <a:pt x="35" y="0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144" y="0"/>
                  </a:lnTo>
                  <a:lnTo>
                    <a:pt x="181" y="0"/>
                  </a:lnTo>
                  <a:lnTo>
                    <a:pt x="237" y="192"/>
                  </a:lnTo>
                  <a:lnTo>
                    <a:pt x="237" y="192"/>
                  </a:lnTo>
                  <a:lnTo>
                    <a:pt x="291" y="0"/>
                  </a:lnTo>
                  <a:lnTo>
                    <a:pt x="323" y="0"/>
                  </a:lnTo>
                  <a:lnTo>
                    <a:pt x="253" y="241"/>
                  </a:lnTo>
                  <a:lnTo>
                    <a:pt x="221" y="241"/>
                  </a:lnTo>
                  <a:lnTo>
                    <a:pt x="163" y="45"/>
                  </a:lnTo>
                  <a:lnTo>
                    <a:pt x="160" y="45"/>
                  </a:lnTo>
                  <a:lnTo>
                    <a:pt x="104" y="241"/>
                  </a:lnTo>
                  <a:lnTo>
                    <a:pt x="6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6FB5EE82-C79A-4D56-BC59-536224BC9B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9438" y="5268913"/>
              <a:ext cx="395288" cy="400050"/>
            </a:xfrm>
            <a:custGeom>
              <a:avLst/>
              <a:gdLst>
                <a:gd name="T0" fmla="*/ 123 w 249"/>
                <a:gd name="T1" fmla="*/ 33 h 252"/>
                <a:gd name="T2" fmla="*/ 93 w 249"/>
                <a:gd name="T3" fmla="*/ 38 h 252"/>
                <a:gd name="T4" fmla="*/ 70 w 249"/>
                <a:gd name="T5" fmla="*/ 49 h 252"/>
                <a:gd name="T6" fmla="*/ 51 w 249"/>
                <a:gd name="T7" fmla="*/ 70 h 252"/>
                <a:gd name="T8" fmla="*/ 37 w 249"/>
                <a:gd name="T9" fmla="*/ 98 h 252"/>
                <a:gd name="T10" fmla="*/ 35 w 249"/>
                <a:gd name="T11" fmla="*/ 126 h 252"/>
                <a:gd name="T12" fmla="*/ 37 w 249"/>
                <a:gd name="T13" fmla="*/ 157 h 252"/>
                <a:gd name="T14" fmla="*/ 51 w 249"/>
                <a:gd name="T15" fmla="*/ 182 h 252"/>
                <a:gd name="T16" fmla="*/ 70 w 249"/>
                <a:gd name="T17" fmla="*/ 203 h 252"/>
                <a:gd name="T18" fmla="*/ 93 w 249"/>
                <a:gd name="T19" fmla="*/ 217 h 252"/>
                <a:gd name="T20" fmla="*/ 123 w 249"/>
                <a:gd name="T21" fmla="*/ 222 h 252"/>
                <a:gd name="T22" fmla="*/ 153 w 249"/>
                <a:gd name="T23" fmla="*/ 217 h 252"/>
                <a:gd name="T24" fmla="*/ 179 w 249"/>
                <a:gd name="T25" fmla="*/ 203 h 252"/>
                <a:gd name="T26" fmla="*/ 198 w 249"/>
                <a:gd name="T27" fmla="*/ 182 h 252"/>
                <a:gd name="T28" fmla="*/ 209 w 249"/>
                <a:gd name="T29" fmla="*/ 157 h 252"/>
                <a:gd name="T30" fmla="*/ 214 w 249"/>
                <a:gd name="T31" fmla="*/ 126 h 252"/>
                <a:gd name="T32" fmla="*/ 209 w 249"/>
                <a:gd name="T33" fmla="*/ 98 h 252"/>
                <a:gd name="T34" fmla="*/ 198 w 249"/>
                <a:gd name="T35" fmla="*/ 70 h 252"/>
                <a:gd name="T36" fmla="*/ 179 w 249"/>
                <a:gd name="T37" fmla="*/ 49 h 252"/>
                <a:gd name="T38" fmla="*/ 153 w 249"/>
                <a:gd name="T39" fmla="*/ 38 h 252"/>
                <a:gd name="T40" fmla="*/ 123 w 249"/>
                <a:gd name="T41" fmla="*/ 33 h 252"/>
                <a:gd name="T42" fmla="*/ 123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2 h 252"/>
                <a:gd name="T50" fmla="*/ 242 w 249"/>
                <a:gd name="T51" fmla="*/ 87 h 252"/>
                <a:gd name="T52" fmla="*/ 249 w 249"/>
                <a:gd name="T53" fmla="*/ 126 h 252"/>
                <a:gd name="T54" fmla="*/ 242 w 249"/>
                <a:gd name="T55" fmla="*/ 168 h 252"/>
                <a:gd name="T56" fmla="*/ 226 w 249"/>
                <a:gd name="T57" fmla="*/ 203 h 252"/>
                <a:gd name="T58" fmla="*/ 200 w 249"/>
                <a:gd name="T59" fmla="*/ 229 h 252"/>
                <a:gd name="T60" fmla="*/ 165 w 249"/>
                <a:gd name="T61" fmla="*/ 248 h 252"/>
                <a:gd name="T62" fmla="*/ 123 w 249"/>
                <a:gd name="T63" fmla="*/ 252 h 252"/>
                <a:gd name="T64" fmla="*/ 84 w 249"/>
                <a:gd name="T65" fmla="*/ 248 h 252"/>
                <a:gd name="T66" fmla="*/ 49 w 249"/>
                <a:gd name="T67" fmla="*/ 229 h 252"/>
                <a:gd name="T68" fmla="*/ 23 w 249"/>
                <a:gd name="T69" fmla="*/ 203 h 252"/>
                <a:gd name="T70" fmla="*/ 4 w 249"/>
                <a:gd name="T71" fmla="*/ 168 h 252"/>
                <a:gd name="T72" fmla="*/ 0 w 249"/>
                <a:gd name="T73" fmla="*/ 126 h 252"/>
                <a:gd name="T74" fmla="*/ 4 w 249"/>
                <a:gd name="T75" fmla="*/ 87 h 252"/>
                <a:gd name="T76" fmla="*/ 23 w 249"/>
                <a:gd name="T77" fmla="*/ 52 h 252"/>
                <a:gd name="T78" fmla="*/ 49 w 249"/>
                <a:gd name="T79" fmla="*/ 26 h 252"/>
                <a:gd name="T80" fmla="*/ 84 w 249"/>
                <a:gd name="T81" fmla="*/ 7 h 252"/>
                <a:gd name="T82" fmla="*/ 123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3" y="33"/>
                  </a:moveTo>
                  <a:lnTo>
                    <a:pt x="93" y="38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7" y="98"/>
                  </a:lnTo>
                  <a:lnTo>
                    <a:pt x="35" y="126"/>
                  </a:lnTo>
                  <a:lnTo>
                    <a:pt x="37" y="157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3" y="217"/>
                  </a:lnTo>
                  <a:lnTo>
                    <a:pt x="123" y="222"/>
                  </a:lnTo>
                  <a:lnTo>
                    <a:pt x="153" y="217"/>
                  </a:lnTo>
                  <a:lnTo>
                    <a:pt x="179" y="203"/>
                  </a:lnTo>
                  <a:lnTo>
                    <a:pt x="198" y="182"/>
                  </a:lnTo>
                  <a:lnTo>
                    <a:pt x="209" y="157"/>
                  </a:lnTo>
                  <a:lnTo>
                    <a:pt x="214" y="126"/>
                  </a:lnTo>
                  <a:lnTo>
                    <a:pt x="209" y="98"/>
                  </a:lnTo>
                  <a:lnTo>
                    <a:pt x="198" y="70"/>
                  </a:lnTo>
                  <a:lnTo>
                    <a:pt x="179" y="49"/>
                  </a:lnTo>
                  <a:lnTo>
                    <a:pt x="153" y="38"/>
                  </a:lnTo>
                  <a:lnTo>
                    <a:pt x="123" y="33"/>
                  </a:lnTo>
                  <a:close/>
                  <a:moveTo>
                    <a:pt x="123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2"/>
                  </a:lnTo>
                  <a:lnTo>
                    <a:pt x="242" y="87"/>
                  </a:lnTo>
                  <a:lnTo>
                    <a:pt x="249" y="126"/>
                  </a:lnTo>
                  <a:lnTo>
                    <a:pt x="242" y="168"/>
                  </a:lnTo>
                  <a:lnTo>
                    <a:pt x="226" y="203"/>
                  </a:lnTo>
                  <a:lnTo>
                    <a:pt x="200" y="229"/>
                  </a:lnTo>
                  <a:lnTo>
                    <a:pt x="165" y="248"/>
                  </a:lnTo>
                  <a:lnTo>
                    <a:pt x="123" y="252"/>
                  </a:lnTo>
                  <a:lnTo>
                    <a:pt x="84" y="248"/>
                  </a:lnTo>
                  <a:lnTo>
                    <a:pt x="49" y="229"/>
                  </a:lnTo>
                  <a:lnTo>
                    <a:pt x="23" y="203"/>
                  </a:lnTo>
                  <a:lnTo>
                    <a:pt x="4" y="168"/>
                  </a:lnTo>
                  <a:lnTo>
                    <a:pt x="0" y="126"/>
                  </a:lnTo>
                  <a:lnTo>
                    <a:pt x="4" y="87"/>
                  </a:lnTo>
                  <a:lnTo>
                    <a:pt x="23" y="52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C46EBC34-5FEE-42FD-B83B-88003CAA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31400" y="5280026"/>
              <a:ext cx="269875" cy="382588"/>
            </a:xfrm>
            <a:custGeom>
              <a:avLst/>
              <a:gdLst>
                <a:gd name="T0" fmla="*/ 32 w 170"/>
                <a:gd name="T1" fmla="*/ 28 h 241"/>
                <a:gd name="T2" fmla="*/ 32 w 170"/>
                <a:gd name="T3" fmla="*/ 105 h 241"/>
                <a:gd name="T4" fmla="*/ 74 w 170"/>
                <a:gd name="T5" fmla="*/ 105 h 241"/>
                <a:gd name="T6" fmla="*/ 88 w 170"/>
                <a:gd name="T7" fmla="*/ 105 h 241"/>
                <a:gd name="T8" fmla="*/ 102 w 170"/>
                <a:gd name="T9" fmla="*/ 101 h 241"/>
                <a:gd name="T10" fmla="*/ 114 w 170"/>
                <a:gd name="T11" fmla="*/ 96 h 241"/>
                <a:gd name="T12" fmla="*/ 123 w 170"/>
                <a:gd name="T13" fmla="*/ 84 h 241"/>
                <a:gd name="T14" fmla="*/ 125 w 170"/>
                <a:gd name="T15" fmla="*/ 68 h 241"/>
                <a:gd name="T16" fmla="*/ 123 w 170"/>
                <a:gd name="T17" fmla="*/ 52 h 241"/>
                <a:gd name="T18" fmla="*/ 114 w 170"/>
                <a:gd name="T19" fmla="*/ 40 h 241"/>
                <a:gd name="T20" fmla="*/ 102 w 170"/>
                <a:gd name="T21" fmla="*/ 33 h 241"/>
                <a:gd name="T22" fmla="*/ 88 w 170"/>
                <a:gd name="T23" fmla="*/ 31 h 241"/>
                <a:gd name="T24" fmla="*/ 74 w 170"/>
                <a:gd name="T25" fmla="*/ 28 h 241"/>
                <a:gd name="T26" fmla="*/ 32 w 170"/>
                <a:gd name="T27" fmla="*/ 28 h 241"/>
                <a:gd name="T28" fmla="*/ 0 w 170"/>
                <a:gd name="T29" fmla="*/ 0 h 241"/>
                <a:gd name="T30" fmla="*/ 83 w 170"/>
                <a:gd name="T31" fmla="*/ 0 h 241"/>
                <a:gd name="T32" fmla="*/ 109 w 170"/>
                <a:gd name="T33" fmla="*/ 3 h 241"/>
                <a:gd name="T34" fmla="*/ 130 w 170"/>
                <a:gd name="T35" fmla="*/ 12 h 241"/>
                <a:gd name="T36" fmla="*/ 144 w 170"/>
                <a:gd name="T37" fmla="*/ 24 h 241"/>
                <a:gd name="T38" fmla="*/ 153 w 170"/>
                <a:gd name="T39" fmla="*/ 38 h 241"/>
                <a:gd name="T40" fmla="*/ 158 w 170"/>
                <a:gd name="T41" fmla="*/ 52 h 241"/>
                <a:gd name="T42" fmla="*/ 160 w 170"/>
                <a:gd name="T43" fmla="*/ 68 h 241"/>
                <a:gd name="T44" fmla="*/ 156 w 170"/>
                <a:gd name="T45" fmla="*/ 89 h 241"/>
                <a:gd name="T46" fmla="*/ 144 w 170"/>
                <a:gd name="T47" fmla="*/ 110 h 241"/>
                <a:gd name="T48" fmla="*/ 125 w 170"/>
                <a:gd name="T49" fmla="*/ 124 h 241"/>
                <a:gd name="T50" fmla="*/ 100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7 w 170"/>
                <a:gd name="T57" fmla="*/ 133 h 241"/>
                <a:gd name="T58" fmla="*/ 32 w 170"/>
                <a:gd name="T59" fmla="*/ 133 h 241"/>
                <a:gd name="T60" fmla="*/ 32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1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2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1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3"/>
                  </a:lnTo>
                  <a:lnTo>
                    <a:pt x="130" y="12"/>
                  </a:lnTo>
                  <a:lnTo>
                    <a:pt x="144" y="24"/>
                  </a:lnTo>
                  <a:lnTo>
                    <a:pt x="153" y="38"/>
                  </a:lnTo>
                  <a:lnTo>
                    <a:pt x="158" y="52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0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7" y="133"/>
                  </a:lnTo>
                  <a:lnTo>
                    <a:pt x="32" y="133"/>
                  </a:lnTo>
                  <a:lnTo>
                    <a:pt x="3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AF7B554D-512C-432D-9204-37DE0AFDD4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48900" y="5280026"/>
              <a:ext cx="225425" cy="382588"/>
            </a:xfrm>
            <a:custGeom>
              <a:avLst/>
              <a:gdLst>
                <a:gd name="T0" fmla="*/ 0 w 142"/>
                <a:gd name="T1" fmla="*/ 0 h 241"/>
                <a:gd name="T2" fmla="*/ 32 w 142"/>
                <a:gd name="T3" fmla="*/ 0 h 241"/>
                <a:gd name="T4" fmla="*/ 32 w 142"/>
                <a:gd name="T5" fmla="*/ 210 h 241"/>
                <a:gd name="T6" fmla="*/ 142 w 142"/>
                <a:gd name="T7" fmla="*/ 210 h 241"/>
                <a:gd name="T8" fmla="*/ 142 w 142"/>
                <a:gd name="T9" fmla="*/ 241 h 241"/>
                <a:gd name="T10" fmla="*/ 0 w 142"/>
                <a:gd name="T11" fmla="*/ 241 h 241"/>
                <a:gd name="T12" fmla="*/ 0 w 142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41">
                  <a:moveTo>
                    <a:pt x="0" y="0"/>
                  </a:moveTo>
                  <a:lnTo>
                    <a:pt x="32" y="0"/>
                  </a:lnTo>
                  <a:lnTo>
                    <a:pt x="32" y="210"/>
                  </a:lnTo>
                  <a:lnTo>
                    <a:pt x="142" y="210"/>
                  </a:lnTo>
                  <a:lnTo>
                    <a:pt x="14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id="{A2FDA819-396F-4418-90D4-2165F47C50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10838" y="5280026"/>
              <a:ext cx="328613" cy="382588"/>
            </a:xfrm>
            <a:custGeom>
              <a:avLst/>
              <a:gdLst>
                <a:gd name="T0" fmla="*/ 33 w 207"/>
                <a:gd name="T1" fmla="*/ 31 h 241"/>
                <a:gd name="T2" fmla="*/ 33 w 207"/>
                <a:gd name="T3" fmla="*/ 210 h 241"/>
                <a:gd name="T4" fmla="*/ 72 w 207"/>
                <a:gd name="T5" fmla="*/ 210 h 241"/>
                <a:gd name="T6" fmla="*/ 105 w 207"/>
                <a:gd name="T7" fmla="*/ 206 h 241"/>
                <a:gd name="T8" fmla="*/ 133 w 207"/>
                <a:gd name="T9" fmla="*/ 194 h 241"/>
                <a:gd name="T10" fmla="*/ 154 w 207"/>
                <a:gd name="T11" fmla="*/ 178 h 241"/>
                <a:gd name="T12" fmla="*/ 168 w 207"/>
                <a:gd name="T13" fmla="*/ 152 h 241"/>
                <a:gd name="T14" fmla="*/ 175 w 207"/>
                <a:gd name="T15" fmla="*/ 119 h 241"/>
                <a:gd name="T16" fmla="*/ 172 w 207"/>
                <a:gd name="T17" fmla="*/ 105 h 241"/>
                <a:gd name="T18" fmla="*/ 170 w 207"/>
                <a:gd name="T19" fmla="*/ 89 h 241"/>
                <a:gd name="T20" fmla="*/ 161 w 207"/>
                <a:gd name="T21" fmla="*/ 73 h 241"/>
                <a:gd name="T22" fmla="*/ 149 w 207"/>
                <a:gd name="T23" fmla="*/ 56 h 241"/>
                <a:gd name="T24" fmla="*/ 133 w 207"/>
                <a:gd name="T25" fmla="*/ 42 h 241"/>
                <a:gd name="T26" fmla="*/ 109 w 207"/>
                <a:gd name="T27" fmla="*/ 35 h 241"/>
                <a:gd name="T28" fmla="*/ 82 w 207"/>
                <a:gd name="T29" fmla="*/ 31 h 241"/>
                <a:gd name="T30" fmla="*/ 33 w 207"/>
                <a:gd name="T31" fmla="*/ 31 h 241"/>
                <a:gd name="T32" fmla="*/ 0 w 207"/>
                <a:gd name="T33" fmla="*/ 0 h 241"/>
                <a:gd name="T34" fmla="*/ 84 w 207"/>
                <a:gd name="T35" fmla="*/ 0 h 241"/>
                <a:gd name="T36" fmla="*/ 121 w 207"/>
                <a:gd name="T37" fmla="*/ 5 h 241"/>
                <a:gd name="T38" fmla="*/ 151 w 207"/>
                <a:gd name="T39" fmla="*/ 17 h 241"/>
                <a:gd name="T40" fmla="*/ 175 w 207"/>
                <a:gd name="T41" fmla="*/ 33 h 241"/>
                <a:gd name="T42" fmla="*/ 191 w 207"/>
                <a:gd name="T43" fmla="*/ 54 h 241"/>
                <a:gd name="T44" fmla="*/ 200 w 207"/>
                <a:gd name="T45" fmla="*/ 77 h 241"/>
                <a:gd name="T46" fmla="*/ 207 w 207"/>
                <a:gd name="T47" fmla="*/ 101 h 241"/>
                <a:gd name="T48" fmla="*/ 207 w 207"/>
                <a:gd name="T49" fmla="*/ 119 h 241"/>
                <a:gd name="T50" fmla="*/ 205 w 207"/>
                <a:gd name="T51" fmla="*/ 150 h 241"/>
                <a:gd name="T52" fmla="*/ 193 w 207"/>
                <a:gd name="T53" fmla="*/ 178 h 241"/>
                <a:gd name="T54" fmla="*/ 175 w 207"/>
                <a:gd name="T55" fmla="*/ 203 h 241"/>
                <a:gd name="T56" fmla="*/ 149 w 207"/>
                <a:gd name="T57" fmla="*/ 222 h 241"/>
                <a:gd name="T58" fmla="*/ 116 w 207"/>
                <a:gd name="T59" fmla="*/ 236 h 241"/>
                <a:gd name="T60" fmla="*/ 77 w 207"/>
                <a:gd name="T61" fmla="*/ 241 h 241"/>
                <a:gd name="T62" fmla="*/ 0 w 207"/>
                <a:gd name="T63" fmla="*/ 241 h 241"/>
                <a:gd name="T64" fmla="*/ 0 w 207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41">
                  <a:moveTo>
                    <a:pt x="33" y="31"/>
                  </a:moveTo>
                  <a:lnTo>
                    <a:pt x="33" y="210"/>
                  </a:lnTo>
                  <a:lnTo>
                    <a:pt x="72" y="210"/>
                  </a:lnTo>
                  <a:lnTo>
                    <a:pt x="105" y="206"/>
                  </a:lnTo>
                  <a:lnTo>
                    <a:pt x="133" y="194"/>
                  </a:lnTo>
                  <a:lnTo>
                    <a:pt x="154" y="178"/>
                  </a:lnTo>
                  <a:lnTo>
                    <a:pt x="168" y="152"/>
                  </a:lnTo>
                  <a:lnTo>
                    <a:pt x="175" y="119"/>
                  </a:lnTo>
                  <a:lnTo>
                    <a:pt x="172" y="105"/>
                  </a:lnTo>
                  <a:lnTo>
                    <a:pt x="170" y="89"/>
                  </a:lnTo>
                  <a:lnTo>
                    <a:pt x="161" y="73"/>
                  </a:lnTo>
                  <a:lnTo>
                    <a:pt x="149" y="56"/>
                  </a:lnTo>
                  <a:lnTo>
                    <a:pt x="133" y="42"/>
                  </a:lnTo>
                  <a:lnTo>
                    <a:pt x="109" y="35"/>
                  </a:lnTo>
                  <a:lnTo>
                    <a:pt x="82" y="31"/>
                  </a:lnTo>
                  <a:lnTo>
                    <a:pt x="33" y="31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21" y="5"/>
                  </a:lnTo>
                  <a:lnTo>
                    <a:pt x="151" y="17"/>
                  </a:lnTo>
                  <a:lnTo>
                    <a:pt x="175" y="33"/>
                  </a:lnTo>
                  <a:lnTo>
                    <a:pt x="191" y="54"/>
                  </a:lnTo>
                  <a:lnTo>
                    <a:pt x="200" y="77"/>
                  </a:lnTo>
                  <a:lnTo>
                    <a:pt x="207" y="101"/>
                  </a:lnTo>
                  <a:lnTo>
                    <a:pt x="207" y="119"/>
                  </a:lnTo>
                  <a:lnTo>
                    <a:pt x="205" y="150"/>
                  </a:lnTo>
                  <a:lnTo>
                    <a:pt x="193" y="178"/>
                  </a:lnTo>
                  <a:lnTo>
                    <a:pt x="175" y="203"/>
                  </a:lnTo>
                  <a:lnTo>
                    <a:pt x="149" y="222"/>
                  </a:lnTo>
                  <a:lnTo>
                    <a:pt x="116" y="236"/>
                  </a:lnTo>
                  <a:lnTo>
                    <a:pt x="77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lity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6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B6308E49-6F4B-4FB3-B55E-5ABCE9FC1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" y="78902"/>
            <a:ext cx="4560213" cy="67790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4D81D1-28E2-4B5A-90AC-0665128E04D9}"/>
              </a:ext>
            </a:extLst>
          </p:cNvPr>
          <p:cNvSpPr/>
          <p:nvPr userDrawn="1"/>
        </p:nvSpPr>
        <p:spPr>
          <a:xfrm rot="10800000">
            <a:off x="0" y="79514"/>
            <a:ext cx="4196372" cy="6778486"/>
          </a:xfrm>
          <a:prstGeom prst="rect">
            <a:avLst/>
          </a:prstGeom>
          <a:gradFill flip="none" rotWithShape="1">
            <a:gsLst>
              <a:gs pos="3000">
                <a:schemeClr val="accent1">
                  <a:alpha val="38000"/>
                </a:schemeClr>
              </a:gs>
              <a:gs pos="34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792C26BF-6739-427A-A9E9-8A8A678B7C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19" y="78902"/>
            <a:ext cx="4560213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  <p:sp>
        <p:nvSpPr>
          <p:cNvPr id="37" name="Rectangle 182">
            <a:extLst>
              <a:ext uri="{FF2B5EF4-FFF2-40B4-BE49-F238E27FC236}">
                <a16:creationId xmlns:a16="http://schemas.microsoft.com/office/drawing/2014/main" id="{7F1551CC-56A8-4FFE-8188-6BBCFBC0D73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5275942" y="1272210"/>
            <a:ext cx="6325011" cy="3864494"/>
          </a:xfrm>
          <a:prstGeom prst="rect">
            <a:avLst/>
          </a:prstGeom>
          <a:ln w="25400"/>
          <a:effectLst/>
        </p:spPr>
        <p:txBody>
          <a:bodyPr tIns="91440" bIns="9144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5100" b="0" kern="1200" cap="none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headline or statement goes here. Lorem ipsum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65DB0DF6-0E69-86D4-4715-FAC1A581B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736" y="6240479"/>
            <a:ext cx="2590528" cy="486618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83CE774-C9BB-07E4-4722-952CB8516EC3}"/>
              </a:ext>
            </a:extLst>
          </p:cNvPr>
          <p:cNvSpPr txBox="1">
            <a:spLocks/>
          </p:cNvSpPr>
          <p:nvPr userDrawn="1"/>
        </p:nvSpPr>
        <p:spPr>
          <a:xfrm>
            <a:off x="11250867" y="633409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B1762-A81E-0420-48C6-10CC44F64F8A}"/>
              </a:ext>
            </a:extLst>
          </p:cNvPr>
          <p:cNvSpPr txBox="1"/>
          <p:nvPr userDrawn="1"/>
        </p:nvSpPr>
        <p:spPr>
          <a:xfrm>
            <a:off x="8716412" y="628954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263370800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e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6" descr="A picture containing person, indoor, kitchen, standing&#10;&#10;Description automatically generated">
            <a:extLst>
              <a:ext uri="{FF2B5EF4-FFF2-40B4-BE49-F238E27FC236}">
                <a16:creationId xmlns:a16="http://schemas.microsoft.com/office/drawing/2014/main" id="{D1FAD2AD-D927-430E-83F0-A8F8A5926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" y="78902"/>
            <a:ext cx="4560213" cy="67790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F9387C9-D1B7-403A-B764-A76CCEA66EE8}"/>
              </a:ext>
            </a:extLst>
          </p:cNvPr>
          <p:cNvSpPr/>
          <p:nvPr userDrawn="1"/>
        </p:nvSpPr>
        <p:spPr>
          <a:xfrm rot="10800000">
            <a:off x="-1" y="79514"/>
            <a:ext cx="4562131" cy="6778486"/>
          </a:xfrm>
          <a:prstGeom prst="rect">
            <a:avLst/>
          </a:prstGeom>
          <a:gradFill flip="none" rotWithShape="1">
            <a:gsLst>
              <a:gs pos="3000">
                <a:schemeClr val="accent1">
                  <a:alpha val="38000"/>
                </a:schemeClr>
              </a:gs>
              <a:gs pos="34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792C26BF-6739-427A-A9E9-8A8A678B7C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19" y="78902"/>
            <a:ext cx="4560213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  <p:sp>
        <p:nvSpPr>
          <p:cNvPr id="37" name="Rectangle 182">
            <a:extLst>
              <a:ext uri="{FF2B5EF4-FFF2-40B4-BE49-F238E27FC236}">
                <a16:creationId xmlns:a16="http://schemas.microsoft.com/office/drawing/2014/main" id="{7F1551CC-56A8-4FFE-8188-6BBCFBC0D73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5275942" y="1272210"/>
            <a:ext cx="6325011" cy="3864494"/>
          </a:xfrm>
          <a:prstGeom prst="rect">
            <a:avLst/>
          </a:prstGeom>
          <a:ln w="25400"/>
          <a:effectLst/>
        </p:spPr>
        <p:txBody>
          <a:bodyPr tIns="91440" bIns="9144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5100" b="0" kern="1200" cap="none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headline or statement goes here. Lorem ipsum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F3E1589F-2005-86EE-D7D1-E4A58D806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736" y="6240479"/>
            <a:ext cx="2590528" cy="48661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57AEEF1-AE62-235B-DBDE-FCE1380E8A90}"/>
              </a:ext>
            </a:extLst>
          </p:cNvPr>
          <p:cNvSpPr txBox="1">
            <a:spLocks/>
          </p:cNvSpPr>
          <p:nvPr userDrawn="1"/>
        </p:nvSpPr>
        <p:spPr>
          <a:xfrm>
            <a:off x="11250867" y="633409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4E55E-CCE7-82BB-030A-DE27A5396E45}"/>
              </a:ext>
            </a:extLst>
          </p:cNvPr>
          <p:cNvSpPr txBox="1"/>
          <p:nvPr userDrawn="1"/>
        </p:nvSpPr>
        <p:spPr>
          <a:xfrm>
            <a:off x="8716412" y="628954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0811456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ustrial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4" descr="A picture containing building, indoor, toy, train&#10;&#10;Description automatically generated">
            <a:extLst>
              <a:ext uri="{FF2B5EF4-FFF2-40B4-BE49-F238E27FC236}">
                <a16:creationId xmlns:a16="http://schemas.microsoft.com/office/drawing/2014/main" id="{73837969-8D79-4D54-80F4-F540E9577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" y="78902"/>
            <a:ext cx="4560213" cy="67790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C6F7F7-17BF-482B-BA80-F24629A4A24E}"/>
              </a:ext>
            </a:extLst>
          </p:cNvPr>
          <p:cNvSpPr/>
          <p:nvPr userDrawn="1"/>
        </p:nvSpPr>
        <p:spPr>
          <a:xfrm rot="10800000">
            <a:off x="0" y="79514"/>
            <a:ext cx="4196372" cy="6778486"/>
          </a:xfrm>
          <a:prstGeom prst="rect">
            <a:avLst/>
          </a:prstGeom>
          <a:gradFill flip="none" rotWithShape="1">
            <a:gsLst>
              <a:gs pos="3000">
                <a:schemeClr val="accent1">
                  <a:alpha val="38000"/>
                </a:schemeClr>
              </a:gs>
              <a:gs pos="34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792C26BF-6739-427A-A9E9-8A8A678B7C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19" y="78902"/>
            <a:ext cx="4560213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  <p:sp>
        <p:nvSpPr>
          <p:cNvPr id="37" name="Rectangle 182">
            <a:extLst>
              <a:ext uri="{FF2B5EF4-FFF2-40B4-BE49-F238E27FC236}">
                <a16:creationId xmlns:a16="http://schemas.microsoft.com/office/drawing/2014/main" id="{7F1551CC-56A8-4FFE-8188-6BBCFBC0D73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5275942" y="1272210"/>
            <a:ext cx="6325011" cy="3864494"/>
          </a:xfrm>
          <a:prstGeom prst="rect">
            <a:avLst/>
          </a:prstGeom>
          <a:ln w="25400"/>
          <a:effectLst/>
        </p:spPr>
        <p:txBody>
          <a:bodyPr tIns="91440" bIns="9144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5100" b="0" kern="1200" cap="none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headline or statement goes here. Lorem ipsum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CF678E4C-D7A7-B496-D717-FBE48D2A4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736" y="6240479"/>
            <a:ext cx="2590528" cy="48661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B5CE98F-F925-FEF0-24F5-E15832328FD2}"/>
              </a:ext>
            </a:extLst>
          </p:cNvPr>
          <p:cNvSpPr txBox="1">
            <a:spLocks/>
          </p:cNvSpPr>
          <p:nvPr userDrawn="1"/>
        </p:nvSpPr>
        <p:spPr>
          <a:xfrm>
            <a:off x="11250867" y="633409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9F576-6E15-EBDA-A1B4-1A69CBFB83DE}"/>
              </a:ext>
            </a:extLst>
          </p:cNvPr>
          <p:cNvSpPr txBox="1"/>
          <p:nvPr userDrawn="1"/>
        </p:nvSpPr>
        <p:spPr>
          <a:xfrm>
            <a:off x="8716412" y="628954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41729156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tworking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6" descr="A antenna on a cloudy day&#10;&#10;Description automatically generated">
            <a:extLst>
              <a:ext uri="{FF2B5EF4-FFF2-40B4-BE49-F238E27FC236}">
                <a16:creationId xmlns:a16="http://schemas.microsoft.com/office/drawing/2014/main" id="{E91A284D-B48E-4428-872F-AA05AB431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" y="78902"/>
            <a:ext cx="4560213" cy="67790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AAAD775-814D-4D87-B23C-FB937F7D91FA}"/>
              </a:ext>
            </a:extLst>
          </p:cNvPr>
          <p:cNvSpPr/>
          <p:nvPr userDrawn="1"/>
        </p:nvSpPr>
        <p:spPr>
          <a:xfrm>
            <a:off x="61415" y="79514"/>
            <a:ext cx="4490903" cy="6778486"/>
          </a:xfrm>
          <a:prstGeom prst="rect">
            <a:avLst/>
          </a:prstGeom>
          <a:gradFill flip="none" rotWithShape="1">
            <a:gsLst>
              <a:gs pos="3000">
                <a:schemeClr val="accent3">
                  <a:alpha val="26000"/>
                </a:schemeClr>
              </a:gs>
              <a:gs pos="70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792C26BF-6739-427A-A9E9-8A8A678B7C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19" y="78902"/>
            <a:ext cx="4560213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  <p:sp>
        <p:nvSpPr>
          <p:cNvPr id="37" name="Rectangle 182">
            <a:extLst>
              <a:ext uri="{FF2B5EF4-FFF2-40B4-BE49-F238E27FC236}">
                <a16:creationId xmlns:a16="http://schemas.microsoft.com/office/drawing/2014/main" id="{7F1551CC-56A8-4FFE-8188-6BBCFBC0D73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5275942" y="1272210"/>
            <a:ext cx="6325011" cy="3864494"/>
          </a:xfrm>
          <a:prstGeom prst="rect">
            <a:avLst/>
          </a:prstGeom>
          <a:ln w="25400"/>
          <a:effectLst/>
        </p:spPr>
        <p:txBody>
          <a:bodyPr tIns="91440" bIns="9144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5100" b="0" kern="1200" cap="none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headline or statement goes here. Lorem ipsum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2FA28723-837F-4B23-8CE8-02BE47FE281C}"/>
              </a:ext>
            </a:extLst>
          </p:cNvPr>
          <p:cNvSpPr txBox="1">
            <a:spLocks/>
          </p:cNvSpPr>
          <p:nvPr userDrawn="1"/>
        </p:nvSpPr>
        <p:spPr>
          <a:xfrm>
            <a:off x="10315547" y="6463203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D25E3D-662E-44DF-8C74-92C87184BB0C}"/>
              </a:ext>
            </a:extLst>
          </p:cNvPr>
          <p:cNvSpPr txBox="1"/>
          <p:nvPr userDrawn="1"/>
        </p:nvSpPr>
        <p:spPr>
          <a:xfrm>
            <a:off x="7781092" y="6418656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CFFEF0-33F0-4F4C-BE34-F0CE8B9E61E9}"/>
              </a:ext>
            </a:extLst>
          </p:cNvPr>
          <p:cNvGrpSpPr/>
          <p:nvPr userDrawn="1"/>
        </p:nvGrpSpPr>
        <p:grpSpPr>
          <a:xfrm>
            <a:off x="11369623" y="6476214"/>
            <a:ext cx="489002" cy="176138"/>
            <a:chOff x="271463" y="2852738"/>
            <a:chExt cx="3190876" cy="1149350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C086BCB-54AC-46CF-A349-82F2CB7DD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622D00E-770D-4828-BB83-AF27DABC2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43E01C42-EE25-40F8-84CF-C03046F9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F37FE27F-A44B-48E4-910C-3CA9640096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79D3E226-DE3E-4BD8-98C8-FE8CA53A0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2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0268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City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82">
            <a:extLst>
              <a:ext uri="{FF2B5EF4-FFF2-40B4-BE49-F238E27FC236}">
                <a16:creationId xmlns:a16="http://schemas.microsoft.com/office/drawing/2014/main" id="{7F1551CC-56A8-4FFE-8188-6BBCFBC0D73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5275942" y="1272210"/>
            <a:ext cx="6325011" cy="3864494"/>
          </a:xfrm>
          <a:prstGeom prst="rect">
            <a:avLst/>
          </a:prstGeom>
          <a:ln w="25400"/>
          <a:effectLst/>
        </p:spPr>
        <p:txBody>
          <a:bodyPr tIns="91440" bIns="9144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5100" b="0" kern="1200" cap="none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headline or statement goes here. Lorem ipsum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83A94EBF-98FE-4812-9A14-44279029264B}"/>
              </a:ext>
            </a:extLst>
          </p:cNvPr>
          <p:cNvSpPr txBox="1">
            <a:spLocks/>
          </p:cNvSpPr>
          <p:nvPr userDrawn="1"/>
        </p:nvSpPr>
        <p:spPr>
          <a:xfrm>
            <a:off x="10315547" y="6463203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D1922-F66C-4A65-BADA-585E83654932}"/>
              </a:ext>
            </a:extLst>
          </p:cNvPr>
          <p:cNvSpPr txBox="1"/>
          <p:nvPr userDrawn="1"/>
        </p:nvSpPr>
        <p:spPr>
          <a:xfrm>
            <a:off x="7781092" y="6418656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2E3D91-19A9-47E1-A2D0-389742C55D2F}"/>
              </a:ext>
            </a:extLst>
          </p:cNvPr>
          <p:cNvGrpSpPr/>
          <p:nvPr userDrawn="1"/>
        </p:nvGrpSpPr>
        <p:grpSpPr>
          <a:xfrm>
            <a:off x="11369623" y="6476214"/>
            <a:ext cx="489002" cy="176138"/>
            <a:chOff x="271463" y="2852738"/>
            <a:chExt cx="3190876" cy="1149350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CAB0B10-E424-4C5F-81CD-AE869D728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0F5701D1-A391-456C-8948-07FBBDD32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2A0F9761-7943-4EDD-AD61-B82DDD42E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5C1A76E3-E547-459A-AA20-2A41DD1D59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468C635A-20C5-45ED-A75C-99F8C469D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2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 descr="A view of a city&#10;&#10;Description automatically generated">
            <a:extLst>
              <a:ext uri="{FF2B5EF4-FFF2-40B4-BE49-F238E27FC236}">
                <a16:creationId xmlns:a16="http://schemas.microsoft.com/office/drawing/2014/main" id="{CB9ABCE8-B5F4-48BD-86CE-887669C5B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" y="78900"/>
            <a:ext cx="4558359" cy="67790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63BE673-EBB9-4511-BBA9-928E31D9C62B}"/>
              </a:ext>
            </a:extLst>
          </p:cNvPr>
          <p:cNvSpPr/>
          <p:nvPr userDrawn="1"/>
        </p:nvSpPr>
        <p:spPr>
          <a:xfrm flipV="1">
            <a:off x="-6831" y="78902"/>
            <a:ext cx="4558359" cy="2192350"/>
          </a:xfrm>
          <a:prstGeom prst="rect">
            <a:avLst/>
          </a:prstGeom>
          <a:gradFill flip="none" rotWithShape="1">
            <a:gsLst>
              <a:gs pos="3000">
                <a:schemeClr val="accent1">
                  <a:alpha val="41000"/>
                </a:schemeClr>
              </a:gs>
              <a:gs pos="70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Picture Placeholder 76">
            <a:extLst>
              <a:ext uri="{FF2B5EF4-FFF2-40B4-BE49-F238E27FC236}">
                <a16:creationId xmlns:a16="http://schemas.microsoft.com/office/drawing/2014/main" id="{994508B0-A33C-4CE0-B505-0D816FBBCF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8749" y="78902"/>
            <a:ext cx="4562132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</p:spTree>
    <p:extLst>
      <p:ext uri="{BB962C8B-B14F-4D97-AF65-F5344CB8AC3E}">
        <p14:creationId xmlns:p14="http://schemas.microsoft.com/office/powerpoint/2010/main" val="8486200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Home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6" descr="A living room with a fireplace and a large window&#10;&#10;Description automatically generated">
            <a:extLst>
              <a:ext uri="{FF2B5EF4-FFF2-40B4-BE49-F238E27FC236}">
                <a16:creationId xmlns:a16="http://schemas.microsoft.com/office/drawing/2014/main" id="{6100B157-B5B3-46F6-B663-F4415621E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" y="78902"/>
            <a:ext cx="4560213" cy="67790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A81B96-5386-44A4-B378-BF3D5A5F5174}"/>
              </a:ext>
            </a:extLst>
          </p:cNvPr>
          <p:cNvSpPr/>
          <p:nvPr userDrawn="1"/>
        </p:nvSpPr>
        <p:spPr>
          <a:xfrm rot="10800000" flipH="1">
            <a:off x="365760" y="79514"/>
            <a:ext cx="4196372" cy="6778486"/>
          </a:xfrm>
          <a:prstGeom prst="rect">
            <a:avLst/>
          </a:prstGeom>
          <a:gradFill flip="none" rotWithShape="1">
            <a:gsLst>
              <a:gs pos="3000">
                <a:schemeClr val="accent1">
                  <a:alpha val="38000"/>
                </a:schemeClr>
              </a:gs>
              <a:gs pos="34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792C26BF-6739-427A-A9E9-8A8A678B7C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19" y="78902"/>
            <a:ext cx="4560213" cy="677909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Place Picture</a:t>
            </a:r>
          </a:p>
        </p:txBody>
      </p:sp>
      <p:sp>
        <p:nvSpPr>
          <p:cNvPr id="37" name="Rectangle 182">
            <a:extLst>
              <a:ext uri="{FF2B5EF4-FFF2-40B4-BE49-F238E27FC236}">
                <a16:creationId xmlns:a16="http://schemas.microsoft.com/office/drawing/2014/main" id="{7F1551CC-56A8-4FFE-8188-6BBCFBC0D73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5275942" y="1272210"/>
            <a:ext cx="6325011" cy="3864494"/>
          </a:xfrm>
          <a:prstGeom prst="rect">
            <a:avLst/>
          </a:prstGeom>
          <a:ln w="25400"/>
          <a:effectLst/>
        </p:spPr>
        <p:txBody>
          <a:bodyPr tIns="91440" bIns="91440"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5100" b="0" kern="1200" cap="none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headline or statement goes here. Lorem ipsum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8A7271-EAD5-41DA-A647-B52662CE3871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6998BE-D4A8-4E8F-9220-64B75E6ABA38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AEA3FA-932F-42AD-ABBD-14E9BA87D29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991BE7-E792-4F0F-B8A2-3D9FCF1CD3BB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D0491D-8066-428E-9435-FA3684E23FA0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9A8192-CD11-4ECE-A1A1-EF3ACC04754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Slide Number Placeholder 1">
            <a:extLst>
              <a:ext uri="{FF2B5EF4-FFF2-40B4-BE49-F238E27FC236}">
                <a16:creationId xmlns:a16="http://schemas.microsoft.com/office/drawing/2014/main" id="{7D12FB66-22AA-4777-8CC2-F076131FE9DF}"/>
              </a:ext>
            </a:extLst>
          </p:cNvPr>
          <p:cNvSpPr txBox="1">
            <a:spLocks/>
          </p:cNvSpPr>
          <p:nvPr userDrawn="1"/>
        </p:nvSpPr>
        <p:spPr>
          <a:xfrm>
            <a:off x="10315547" y="6463203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736F53-0FCF-4DF2-B88E-1DE0E43AA886}"/>
              </a:ext>
            </a:extLst>
          </p:cNvPr>
          <p:cNvSpPr txBox="1"/>
          <p:nvPr userDrawn="1"/>
        </p:nvSpPr>
        <p:spPr>
          <a:xfrm>
            <a:off x="7781092" y="6418656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A4A96C1-8B50-4A87-8923-04CE2B04CEAF}"/>
              </a:ext>
            </a:extLst>
          </p:cNvPr>
          <p:cNvGrpSpPr/>
          <p:nvPr userDrawn="1"/>
        </p:nvGrpSpPr>
        <p:grpSpPr>
          <a:xfrm>
            <a:off x="11369623" y="6476214"/>
            <a:ext cx="489002" cy="176138"/>
            <a:chOff x="271463" y="2852738"/>
            <a:chExt cx="3190876" cy="1149350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3247CA1E-AF86-49CC-A305-8195944F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7CBFD072-C24E-4AF0-803E-E83E9025F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27821654-D521-4D2E-9557-169616963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766EDC3E-69CE-4032-9FB6-85216A191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286022DB-6135-4077-A9E3-D3090DA26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2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8264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4775" y="414064"/>
            <a:ext cx="11425752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  <a:br>
              <a:rPr lang="en-US" dirty="0"/>
            </a:br>
            <a:r>
              <a:rPr lang="en-US" dirty="0"/>
              <a:t>second line title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11425752" cy="46672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33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6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395932" y="414063"/>
            <a:ext cx="1145138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second line title goes here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394773" y="1262418"/>
            <a:ext cx="11463852" cy="470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11250867" y="633409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0BD596-F1C1-457C-B796-82B14CD68D03}"/>
              </a:ext>
            </a:extLst>
          </p:cNvPr>
          <p:cNvSpPr txBox="1"/>
          <p:nvPr userDrawn="1"/>
        </p:nvSpPr>
        <p:spPr>
          <a:xfrm>
            <a:off x="8716412" y="628954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900" b="1" i="0" cap="all" spc="50" baseline="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&amp; proprietary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4EBEAB-4D41-4F13-AA13-5BDC7E266E1D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333770F-5625-4034-9686-943A98D45359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6B75AB-80AF-44F5-B06D-0637D166F451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E71252-7C01-47AA-93B9-87F623C7177A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9CF932-D779-4EA8-BDE2-87D4119A6B55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E4F54C-20EC-4792-9EF9-A06348BEB537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A7C98A7E-BFE0-2CE4-0BA4-ACE0CA0C0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86" y="6165202"/>
            <a:ext cx="2590528" cy="4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4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82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775" r:id="rId9"/>
    <p:sldLayoutId id="2147483789" r:id="rId10"/>
    <p:sldLayoutId id="2147483790" r:id="rId11"/>
    <p:sldLayoutId id="2147483787" r:id="rId12"/>
    <p:sldLayoutId id="2147483902" r:id="rId13"/>
    <p:sldLayoutId id="2147483904" r:id="rId14"/>
    <p:sldLayoutId id="2147483903" r:id="rId15"/>
    <p:sldLayoutId id="2147483810" r:id="rId16"/>
    <p:sldLayoutId id="2147483811" r:id="rId17"/>
    <p:sldLayoutId id="2147483859" r:id="rId18"/>
    <p:sldLayoutId id="2147483865" r:id="rId19"/>
    <p:sldLayoutId id="2147483809" r:id="rId20"/>
    <p:sldLayoutId id="2147483861" r:id="rId21"/>
    <p:sldLayoutId id="2147483911" r:id="rId22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lang="en-US" sz="1600" b="1" kern="1200" cap="all" spc="210" baseline="0" dirty="0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2pPr>
      <a:lvl3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3pPr>
      <a:lvl4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4pPr>
      <a:lvl5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marL="169863" indent="-169863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Arial" pitchFamily="34" charset="0"/>
        <a:buChar char="•"/>
        <a:defRPr sz="2200" b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1313" indent="-171450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Arial" pitchFamily="34" charset="0"/>
        <a:buChar char="−"/>
        <a:defRPr sz="2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11175" indent="-169863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Wingdings" pitchFamily="2" charset="2"/>
        <a:buChar char="§"/>
        <a:defRPr sz="18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688975" indent="-177800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80000"/>
        <a:buFont typeface="Arial" pitchFamily="34" charset="0"/>
        <a:buChar char="•"/>
        <a:defRPr sz="16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860425" indent="-171450" algn="l" rtl="0" eaLnBrk="1" fontAlgn="base" hangingPunct="1">
        <a:lnSpc>
          <a:spcPct val="100000"/>
        </a:lnSpc>
        <a:spcBef>
          <a:spcPts val="575"/>
        </a:spcBef>
        <a:spcAft>
          <a:spcPts val="75"/>
        </a:spcAft>
        <a:buClrTx/>
        <a:buSzPct val="70000"/>
        <a:buFont typeface="Arial" pitchFamily="34" charset="0"/>
        <a:buChar char="−"/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2304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6pPr>
      <a:lvl7pPr marL="26876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7pPr>
      <a:lvl8pPr marL="31448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8pPr>
      <a:lvl9pPr marL="3602038" indent="-157163" algn="l" rtl="0" eaLnBrk="1" fontAlgn="base" hangingPunct="1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 userDrawn="1"/>
        </p:nvSpPr>
        <p:spPr>
          <a:xfrm>
            <a:off x="0" y="6412230"/>
            <a:ext cx="12192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cap="all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2020 NXP B.V.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New_icon_shiny_badge.svg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4a"/><Relationship Id="rId7" Type="http://schemas.openxmlformats.org/officeDocument/2006/relationships/image" Target="../media/image2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3.png"/><Relationship Id="rId5" Type="http://schemas.openxmlformats.org/officeDocument/2006/relationships/hyperlink" Target="http://www.metlife.com/mybenefits" TargetMode="Externa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nxp.perkspot.com/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2.emf"/><Relationship Id="rId12" Type="http://schemas.openxmlformats.org/officeDocument/2006/relationships/image" Target="../media/image5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emf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veandworkwell.com/" TargetMode="Externa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0.png"/><Relationship Id="rId12" Type="http://schemas.openxmlformats.org/officeDocument/2006/relationships/image" Target="../media/image2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24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jpeg"/><Relationship Id="rId12" Type="http://schemas.openxmlformats.org/officeDocument/2006/relationships/image" Target="../media/image2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1.safelinks.protection.outlook.com/?url=https%3A%2F%2Fnxpsemiconductors.newsweaver.com%2Fnxphumanresources.usbenefits%2Fjsk5rs80zn67aurg6g8lq2%2Fexternal%3Femail%3Dtrue%26a%3D6%26p%3D5623134%26t%3D1650205&amp;data=02%7C01%7Ckatie.scott%40nxp.com%7Cd7936b0d104847db584308d86ba8a29e%7C686ea1d3bc2b4c6fa92cd99c5c301635%7C0%7C0%7C637377719310691884&amp;sdata=i7s8HU297FAT%2BubqxfVMBtG1T3x9gaGQ01W5XYi%2Bq%2FE%3D&amp;reserved=0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www.nxp.com/benefits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s://www.yammer.com/nxp.com/#/threads/inGroup?type=in_group&amp;feedId=16866222080&amp;view=a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4.em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4.emf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1.safelinks.protection.outlook.com/?url=https%3A%2F%2Fnxpsemiconductors.newsweaver.com%2Fnxphumanresources.usbenefits%2Fjsk5rs80zn67aurg6g8lq2%2Fexternal%3Femail%3Dtrue%26a%3D6%26p%3D5623134%26t%3D1650205&amp;data=02%7C01%7Ckatie.scott%40nxp.com%7Cd7936b0d104847db584308d86ba8a29e%7C686ea1d3bc2b4c6fa92cd99c5c301635%7C0%7C0%7C637377719310691884&amp;sdata=i7s8HU297FAT%2BubqxfVMBtG1T3x9gaGQ01W5XYi%2Bq%2FE%3D&amp;reserved=0" TargetMode="External"/><Relationship Id="rId3" Type="http://schemas.microsoft.com/office/2007/relationships/media" Target="../media/media34.m4a"/><Relationship Id="rId7" Type="http://schemas.openxmlformats.org/officeDocument/2006/relationships/hyperlink" Target="https://www.yammer.com/nxp.com/#/threads/inGroup?type=in_group&amp;feedId=16866222080&amp;view=all" TargetMode="Externa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2.png"/><Relationship Id="rId4" Type="http://schemas.openxmlformats.org/officeDocument/2006/relationships/audio" Target="../media/media34.m4a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4.png"/><Relationship Id="rId5" Type="http://schemas.openxmlformats.org/officeDocument/2006/relationships/image" Target="../media/image81.emf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nxp.perkspot.com/" TargetMode="Externa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hyperlink" Target="http://www.deltadentalins.com/NXP" TargetMode="External"/><Relationship Id="rId12" Type="http://schemas.openxmlformats.org/officeDocument/2006/relationships/hyperlink" Target="http://www.kp.org/" TargetMode="Externa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://www.empower.health/nxp" TargetMode="External"/><Relationship Id="rId11" Type="http://schemas.openxmlformats.org/officeDocument/2006/relationships/hyperlink" Target="https://www.idwatchdog.com/home" TargetMode="External"/><Relationship Id="rId5" Type="http://schemas.openxmlformats.org/officeDocument/2006/relationships/hyperlink" Target="http://www.netbenefits.com/" TargetMode="External"/><Relationship Id="rId10" Type="http://schemas.openxmlformats.org/officeDocument/2006/relationships/hyperlink" Target="http://www.myuhc.com/" TargetMode="External"/><Relationship Id="rId4" Type="http://schemas.openxmlformats.org/officeDocument/2006/relationships/notesSlide" Target="../notesSlides/notesSlide38.xml"/><Relationship Id="rId9" Type="http://schemas.openxmlformats.org/officeDocument/2006/relationships/hyperlink" Target="http://www.liveandworkwell.com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remark.com/" TargetMode="External"/><Relationship Id="rId13" Type="http://schemas.openxmlformats.org/officeDocument/2006/relationships/hyperlink" Target="http://support.virginpulse.com/" TargetMode="External"/><Relationship Id="rId3" Type="http://schemas.openxmlformats.org/officeDocument/2006/relationships/hyperlink" Target="https://www.whyuhc.com/nxp" TargetMode="External"/><Relationship Id="rId7" Type="http://schemas.openxmlformats.org/officeDocument/2006/relationships/hyperlink" Target="http://www.metlife.com/mybenefits" TargetMode="External"/><Relationship Id="rId12" Type="http://schemas.openxmlformats.org/officeDocument/2006/relationships/hyperlink" Target="http://member.virginpulse.com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nxp.com/benefits" TargetMode="External"/><Relationship Id="rId11" Type="http://schemas.openxmlformats.org/officeDocument/2006/relationships/hyperlink" Target="http://join.virginpulse.com/" TargetMode="External"/><Relationship Id="rId5" Type="http://schemas.openxmlformats.org/officeDocument/2006/relationships/hyperlink" Target="http://www.info.legalplans.com/" TargetMode="External"/><Relationship Id="rId10" Type="http://schemas.openxmlformats.org/officeDocument/2006/relationships/hyperlink" Target="http://www.vsp.com/" TargetMode="External"/><Relationship Id="rId4" Type="http://schemas.openxmlformats.org/officeDocument/2006/relationships/hyperlink" Target="myuhc.com" TargetMode="External"/><Relationship Id="rId9" Type="http://schemas.openxmlformats.org/officeDocument/2006/relationships/hyperlink" Target="http://www.tutor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4.em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New_icon_shiny_badge.svg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New_icon_shiny_badge.svg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children running with a windmill&#10;&#10;Description automatically generated">
            <a:extLst>
              <a:ext uri="{FF2B5EF4-FFF2-40B4-BE49-F238E27FC236}">
                <a16:creationId xmlns:a16="http://schemas.microsoft.com/office/drawing/2014/main" id="{87C5A6E1-3F2A-0F39-A347-AC94F0F221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886" y="78941"/>
            <a:ext cx="5440114" cy="67790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5436CB6-15FB-240E-A9AE-2A14BA636C94}"/>
              </a:ext>
            </a:extLst>
          </p:cNvPr>
          <p:cNvGrpSpPr/>
          <p:nvPr/>
        </p:nvGrpSpPr>
        <p:grpSpPr>
          <a:xfrm>
            <a:off x="8686800" y="5107571"/>
            <a:ext cx="3177922" cy="1263759"/>
            <a:chOff x="8686800" y="5107571"/>
            <a:chExt cx="3177922" cy="1263759"/>
          </a:xfrm>
        </p:grpSpPr>
        <p:pic>
          <p:nvPicPr>
            <p:cNvPr id="5" name="Picture 4" descr="NXP Benefits. For what matters most.&#10;&#10;Description automatically generated">
              <a:extLst>
                <a:ext uri="{FF2B5EF4-FFF2-40B4-BE49-F238E27FC236}">
                  <a16:creationId xmlns:a16="http://schemas.microsoft.com/office/drawing/2014/main" id="{6290D156-1B5F-314C-F450-08CC7A8C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5107571"/>
              <a:ext cx="3177922" cy="1263759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5055E8-275B-CE88-B00B-21E6A968AE28}"/>
                </a:ext>
              </a:extLst>
            </p:cNvPr>
            <p:cNvGrpSpPr/>
            <p:nvPr/>
          </p:nvGrpSpPr>
          <p:grpSpPr>
            <a:xfrm>
              <a:off x="8686800" y="5107571"/>
              <a:ext cx="3177922" cy="71675"/>
              <a:chOff x="593238" y="5276329"/>
              <a:chExt cx="2916813" cy="10926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D081214-0F48-035A-6C65-4004D0052E47}"/>
                  </a:ext>
                </a:extLst>
              </p:cNvPr>
              <p:cNvSpPr/>
              <p:nvPr/>
            </p:nvSpPr>
            <p:spPr>
              <a:xfrm>
                <a:off x="593238" y="5276329"/>
                <a:ext cx="871376" cy="109267"/>
              </a:xfrm>
              <a:prstGeom prst="rect">
                <a:avLst/>
              </a:prstGeom>
              <a:solidFill>
                <a:srgbClr val="FFA0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A244D65-B8A5-F9DC-0FD4-0CF07D7F5569}"/>
                  </a:ext>
                </a:extLst>
              </p:cNvPr>
              <p:cNvSpPr/>
              <p:nvPr/>
            </p:nvSpPr>
            <p:spPr>
              <a:xfrm>
                <a:off x="1464615" y="5276329"/>
                <a:ext cx="220698" cy="109267"/>
              </a:xfrm>
              <a:prstGeom prst="rect">
                <a:avLst/>
              </a:prstGeom>
              <a:solidFill>
                <a:srgbClr val="958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E0A2EF3-D37D-6AD7-9C40-1B7132E46765}"/>
                  </a:ext>
                </a:extLst>
              </p:cNvPr>
              <p:cNvSpPr/>
              <p:nvPr/>
            </p:nvSpPr>
            <p:spPr>
              <a:xfrm>
                <a:off x="1685313" y="5276329"/>
                <a:ext cx="671606" cy="109267"/>
              </a:xfrm>
              <a:prstGeom prst="rect">
                <a:avLst/>
              </a:prstGeom>
              <a:solidFill>
                <a:srgbClr val="7DB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03374CA-7BDA-48E1-69A7-9934817BC6A1}"/>
                  </a:ext>
                </a:extLst>
              </p:cNvPr>
              <p:cNvSpPr/>
              <p:nvPr/>
            </p:nvSpPr>
            <p:spPr>
              <a:xfrm>
                <a:off x="2356919" y="5276329"/>
                <a:ext cx="403345" cy="109267"/>
              </a:xfrm>
              <a:prstGeom prst="rect">
                <a:avLst/>
              </a:prstGeom>
              <a:solidFill>
                <a:srgbClr val="7398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52D9CB-7B5F-E61F-6BDD-1A07C4617594}"/>
                  </a:ext>
                </a:extLst>
              </p:cNvPr>
              <p:cNvSpPr/>
              <p:nvPr/>
            </p:nvSpPr>
            <p:spPr>
              <a:xfrm>
                <a:off x="2758362" y="5276329"/>
                <a:ext cx="751689" cy="109267"/>
              </a:xfrm>
              <a:prstGeom prst="rect">
                <a:avLst/>
              </a:prstGeom>
              <a:solidFill>
                <a:srgbClr val="C7D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45CFA44-FE3D-4A6F-8DC6-089A45FC7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759" y="696382"/>
            <a:ext cx="6165127" cy="2732618"/>
          </a:xfrm>
        </p:spPr>
        <p:txBody>
          <a:bodyPr/>
          <a:lstStyle/>
          <a:p>
            <a:r>
              <a:rPr lang="en-US" sz="4800" spc="-50" dirty="0"/>
              <a:t>2024 U.S.</a:t>
            </a:r>
            <a:br>
              <a:rPr lang="en-US" sz="4800" spc="-50" dirty="0"/>
            </a:br>
            <a:r>
              <a:rPr lang="en-US" sz="4800" spc="-50" dirty="0"/>
              <a:t>Benefits annual enrollment</a:t>
            </a:r>
            <a:br>
              <a:rPr lang="en-US" spc="-50" dirty="0"/>
            </a:br>
            <a:r>
              <a:rPr lang="en-US" sz="2800" spc="-50" dirty="0"/>
              <a:t>October 16–27</a:t>
            </a:r>
            <a:r>
              <a:rPr lang="en-US" sz="2800" dirty="0"/>
              <a:t>, 2023</a:t>
            </a:r>
            <a:endParaRPr lang="en-US" sz="2800" spc="-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04AF9-DC3D-F1F3-5543-5920CB809AC7}"/>
              </a:ext>
            </a:extLst>
          </p:cNvPr>
          <p:cNvSpPr txBox="1"/>
          <p:nvPr/>
        </p:nvSpPr>
        <p:spPr>
          <a:xfrm>
            <a:off x="6096000" y="32084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6DB4D-2B8E-04A1-65FE-1BE6574DF314}"/>
              </a:ext>
            </a:extLst>
          </p:cNvPr>
          <p:cNvSpPr txBox="1"/>
          <p:nvPr/>
        </p:nvSpPr>
        <p:spPr>
          <a:xfrm>
            <a:off x="6208295" y="32084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8AC4F-3133-3A5E-69BA-16D198606C19}"/>
              </a:ext>
            </a:extLst>
          </p:cNvPr>
          <p:cNvSpPr txBox="1"/>
          <p:nvPr/>
        </p:nvSpPr>
        <p:spPr>
          <a:xfrm>
            <a:off x="5887453" y="48126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0BB23-6854-5E05-1E7D-1D9E51D74098}"/>
              </a:ext>
            </a:extLst>
          </p:cNvPr>
          <p:cNvSpPr txBox="1"/>
          <p:nvPr/>
        </p:nvSpPr>
        <p:spPr>
          <a:xfrm>
            <a:off x="4871803" y="29980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C1ED6D-7BA1-ACD4-E0CD-B6AEA078468D}"/>
              </a:ext>
            </a:extLst>
          </p:cNvPr>
          <p:cNvSpPr txBox="1"/>
          <p:nvPr/>
        </p:nvSpPr>
        <p:spPr>
          <a:xfrm>
            <a:off x="5741233" y="44970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logo for a company&#10;&#10;Description automatically generated">
            <a:extLst>
              <a:ext uri="{FF2B5EF4-FFF2-40B4-BE49-F238E27FC236}">
                <a16:creationId xmlns:a16="http://schemas.microsoft.com/office/drawing/2014/main" id="{8698AED2-F3E3-3119-64E8-875C08DDEF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74" y="4362138"/>
            <a:ext cx="5798130" cy="1591608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947490-D065-2E9A-5074-6E9F9E839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36355"/>
      </p:ext>
    </p:extLst>
  </p:cSld>
  <p:clrMapOvr>
    <a:masterClrMapping/>
  </p:clrMapOvr>
  <p:transition advTm="157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58D3-C563-476F-AB50-6583FD40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Dental and Vision Plans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936E43B-E1FC-48F2-829C-833E01EC1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231191"/>
              </p:ext>
            </p:extLst>
          </p:nvPr>
        </p:nvGraphicFramePr>
        <p:xfrm>
          <a:off x="773221" y="1007513"/>
          <a:ext cx="10697433" cy="23848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86947">
                  <a:extLst>
                    <a:ext uri="{9D8B030D-6E8A-4147-A177-3AD203B41FA5}">
                      <a16:colId xmlns:a16="http://schemas.microsoft.com/office/drawing/2014/main" val="2148910835"/>
                    </a:ext>
                  </a:extLst>
                </a:gridCol>
                <a:gridCol w="5310486">
                  <a:extLst>
                    <a:ext uri="{9D8B030D-6E8A-4147-A177-3AD203B41FA5}">
                      <a16:colId xmlns:a16="http://schemas.microsoft.com/office/drawing/2014/main" val="697553388"/>
                    </a:ext>
                  </a:extLst>
                </a:gridCol>
              </a:tblGrid>
              <a:tr h="297926">
                <a:tc>
                  <a:txBody>
                    <a:bodyPr/>
                    <a:lstStyle/>
                    <a:p>
                      <a:r>
                        <a:rPr lang="en-US" sz="1400" dirty="0"/>
                        <a:t>Delta Dental Plan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Coverage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6265"/>
                  </a:ext>
                </a:extLst>
              </a:tr>
              <a:tr h="29792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$50 per person, up to $150 per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837176"/>
                  </a:ext>
                </a:extLst>
              </a:tr>
              <a:tr h="29792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$2,000 per person each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279729"/>
                  </a:ext>
                </a:extLst>
              </a:tr>
              <a:tr h="51459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Preventive services – Exams, cleanings, X-ray, sealants and periodontal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100% covered (limited to 2 per 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796113"/>
                  </a:ext>
                </a:extLst>
              </a:tr>
              <a:tr h="29792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Basic services – Fillings and root canals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You pay 20%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68411"/>
                  </a:ext>
                </a:extLst>
              </a:tr>
              <a:tr h="29792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Major services – Crowns, bridges, implants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You pay 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513694"/>
                  </a:ext>
                </a:extLst>
              </a:tr>
              <a:tr h="34273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Orthodontic (adults and children)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You pay 20% after deducible ($2,000 lifetime maximum)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070336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20A99A3-9AC6-4B63-86F0-035CD6750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40590"/>
              </p:ext>
            </p:extLst>
          </p:nvPr>
        </p:nvGraphicFramePr>
        <p:xfrm>
          <a:off x="773221" y="3615232"/>
          <a:ext cx="10697433" cy="24453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75055">
                  <a:extLst>
                    <a:ext uri="{9D8B030D-6E8A-4147-A177-3AD203B41FA5}">
                      <a16:colId xmlns:a16="http://schemas.microsoft.com/office/drawing/2014/main" val="1815182696"/>
                    </a:ext>
                  </a:extLst>
                </a:gridCol>
                <a:gridCol w="5322378">
                  <a:extLst>
                    <a:ext uri="{9D8B030D-6E8A-4147-A177-3AD203B41FA5}">
                      <a16:colId xmlns:a16="http://schemas.microsoft.com/office/drawing/2014/main" val="2496286234"/>
                    </a:ext>
                  </a:extLst>
                </a:gridCol>
              </a:tblGrid>
              <a:tr h="311707">
                <a:tc>
                  <a:txBody>
                    <a:bodyPr/>
                    <a:lstStyle/>
                    <a:p>
                      <a:r>
                        <a:rPr lang="en-US" sz="1400" dirty="0"/>
                        <a:t>VSP Vision Plan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Coverage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98814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Vision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$20 copay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(limited to 1 every 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893483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Prescription glasses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$20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87359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Frames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$250 allowance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every year</a:t>
                      </a:r>
                      <a:endParaRPr lang="en-US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49287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Contact lens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15% discount; not to exceed 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$20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8190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Contacts (instead of glasses)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$250 allowance every year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867726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Computer vision coverage</a:t>
                      </a:r>
                      <a:endParaRPr lang="en-US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$20 copay</a:t>
                      </a:r>
                      <a:endParaRPr lang="en-US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430569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Safety glasses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$20 copay; $250 frame allowance every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667009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5FAE1A-E020-0BB0-012C-D70EC9B38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5863"/>
      </p:ext>
    </p:extLst>
  </p:cSld>
  <p:clrMapOvr>
    <a:masterClrMapping/>
  </p:clrMapOvr>
  <p:transition advTm="244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D4BC5B-1781-9A44-95BF-662663F0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2024 biweekly employee rates*                                                         </a:t>
            </a:r>
            <a:br>
              <a:rPr lang="en-US" spc="300" dirty="0"/>
            </a:br>
            <a:r>
              <a:rPr lang="en-US" sz="1200" spc="300" dirty="0"/>
              <a:t>assuming $300 wellness incentive was applied and non-smoker</a:t>
            </a:r>
            <a:br>
              <a:rPr lang="en-US" sz="1200" spc="300" dirty="0"/>
            </a:br>
            <a:r>
              <a:rPr lang="en-US" sz="1200" spc="300" dirty="0"/>
              <a:t>NXP pays 87% of the total medical and prescription cost; employee pays 13%</a:t>
            </a:r>
            <a:br>
              <a:rPr lang="en-US" sz="1200" i="1" spc="300" dirty="0"/>
            </a:br>
            <a:endParaRPr lang="en-US" sz="12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284837-A96D-489D-AF5D-271CDCCA8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141654"/>
              </p:ext>
            </p:extLst>
          </p:nvPr>
        </p:nvGraphicFramePr>
        <p:xfrm>
          <a:off x="394775" y="1353825"/>
          <a:ext cx="10700871" cy="273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174">
                  <a:extLst>
                    <a:ext uri="{9D8B030D-6E8A-4147-A177-3AD203B41FA5}">
                      <a16:colId xmlns:a16="http://schemas.microsoft.com/office/drawing/2014/main" val="412546038"/>
                    </a:ext>
                  </a:extLst>
                </a:gridCol>
                <a:gridCol w="2142651">
                  <a:extLst>
                    <a:ext uri="{9D8B030D-6E8A-4147-A177-3AD203B41FA5}">
                      <a16:colId xmlns:a16="http://schemas.microsoft.com/office/drawing/2014/main" val="4119124702"/>
                    </a:ext>
                  </a:extLst>
                </a:gridCol>
                <a:gridCol w="2383516">
                  <a:extLst>
                    <a:ext uri="{9D8B030D-6E8A-4147-A177-3AD203B41FA5}">
                      <a16:colId xmlns:a16="http://schemas.microsoft.com/office/drawing/2014/main" val="220521710"/>
                    </a:ext>
                  </a:extLst>
                </a:gridCol>
                <a:gridCol w="1894356">
                  <a:extLst>
                    <a:ext uri="{9D8B030D-6E8A-4147-A177-3AD203B41FA5}">
                      <a16:colId xmlns:a16="http://schemas.microsoft.com/office/drawing/2014/main" val="134064869"/>
                    </a:ext>
                  </a:extLst>
                </a:gridCol>
                <a:gridCol w="2140174">
                  <a:extLst>
                    <a:ext uri="{9D8B030D-6E8A-4147-A177-3AD203B41FA5}">
                      <a16:colId xmlns:a16="http://schemas.microsoft.com/office/drawing/2014/main" val="3943082171"/>
                    </a:ext>
                  </a:extLst>
                </a:gridCol>
              </a:tblGrid>
              <a:tr h="2035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Plan Option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Employee Only</a:t>
                      </a:r>
                      <a:b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endParaRPr lang="en-US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Employee + Spouse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or Domestic Partner</a:t>
                      </a:r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Employee + Child(ren)</a:t>
                      </a:r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Family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278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Medical Plan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$13 ($2)  </a:t>
                      </a:r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$46 ($7)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$40 ($6)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$77 ($12)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679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Medical Plan 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$32 ($5)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$86 ($13)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$74 ($11)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$137 ($21)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13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Medical Plan 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$55 ($8)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$146 ($22)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$133 ($20)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$238 ($36)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4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Kaiser (CA only)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$61 ($9)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$165 ($25)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$149 ($23)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$236 ($36)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93026"/>
                  </a:ext>
                </a:extLst>
              </a:tr>
              <a:tr h="153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Dental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$6 ($0)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$13 ($0)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$14 ($0)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$21 ($0)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46228"/>
                  </a:ext>
                </a:extLst>
              </a:tr>
              <a:tr h="291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Vision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$4 ($1)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$11 ($3)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$12 ($3)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$19 ($4)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95457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F4C6FC-0626-4AF8-8A33-25DAFF863FD0}"/>
              </a:ext>
            </a:extLst>
          </p:cNvPr>
          <p:cNvSpPr txBox="1"/>
          <p:nvPr/>
        </p:nvSpPr>
        <p:spPr>
          <a:xfrm>
            <a:off x="394775" y="4348839"/>
            <a:ext cx="9974698" cy="397323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 All medical coverage contributions listed will increase $50 per month for each covered employee and/or spouse or domestic partner who uses tobacco. </a:t>
            </a:r>
          </a:p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($) represents amount of increase from 2023 to 2024.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B5DC8-F9ED-4143-9CE0-68A3B94ED243}"/>
              </a:ext>
            </a:extLst>
          </p:cNvPr>
          <p:cNvSpPr txBox="1"/>
          <p:nvPr/>
        </p:nvSpPr>
        <p:spPr>
          <a:xfrm>
            <a:off x="101952" y="11081201"/>
            <a:ext cx="6858000" cy="23291"/>
          </a:xfrm>
          <a:prstGeom prst="rect">
            <a:avLst/>
          </a:prstGeom>
          <a:noFill/>
        </p:spPr>
        <p:txBody>
          <a:bodyPr wrap="square" lIns="91440" tIns="45720" rIns="91440" rtlCol="0" anchor="t">
            <a:spAutoFit/>
          </a:bodyPr>
          <a:lstStyle/>
          <a:p>
            <a:r>
              <a:rPr lang="en-US" sz="900" dirty="0">
                <a:hlinkClick r:id="rId5" tooltip="https://commons.wikimedia.org/wiki/File:New_icon_shiny_badge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6FF9A-C473-D040-B640-9562C14F5990}"/>
              </a:ext>
            </a:extLst>
          </p:cNvPr>
          <p:cNvSpPr txBox="1"/>
          <p:nvPr/>
        </p:nvSpPr>
        <p:spPr>
          <a:xfrm>
            <a:off x="13972032" y="6656832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27BA95-347D-C662-D424-536345735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29018"/>
      </p:ext>
    </p:extLst>
  </p:cSld>
  <p:clrMapOvr>
    <a:masterClrMapping/>
  </p:clrMapOvr>
  <p:transition advTm="201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6836-4522-4C60-B844-508F28A1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Spending Accounts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AA1AC6-BB5F-F7E5-936D-D4AF85B67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9703"/>
      </p:ext>
    </p:extLst>
  </p:cSld>
  <p:clrMapOvr>
    <a:masterClrMapping/>
  </p:clrMapOvr>
  <p:transition advTm="22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5271-57A2-0C4B-9BCF-89265306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savings account (HSA)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9158286-06A7-6D41-9BA5-C1CFEC241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382478"/>
              </p:ext>
            </p:extLst>
          </p:nvPr>
        </p:nvGraphicFramePr>
        <p:xfrm>
          <a:off x="394775" y="1169113"/>
          <a:ext cx="11316369" cy="39676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32380">
                  <a:extLst>
                    <a:ext uri="{9D8B030D-6E8A-4147-A177-3AD203B41FA5}">
                      <a16:colId xmlns:a16="http://schemas.microsoft.com/office/drawing/2014/main" val="1021852690"/>
                    </a:ext>
                  </a:extLst>
                </a:gridCol>
                <a:gridCol w="3271945">
                  <a:extLst>
                    <a:ext uri="{9D8B030D-6E8A-4147-A177-3AD203B41FA5}">
                      <a16:colId xmlns:a16="http://schemas.microsoft.com/office/drawing/2014/main" val="2785419054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578733012"/>
                    </a:ext>
                  </a:extLst>
                </a:gridCol>
                <a:gridCol w="3138644">
                  <a:extLst>
                    <a:ext uri="{9D8B030D-6E8A-4147-A177-3AD203B41FA5}">
                      <a16:colId xmlns:a16="http://schemas.microsoft.com/office/drawing/2014/main" val="565871369"/>
                    </a:ext>
                  </a:extLst>
                </a:gridCol>
              </a:tblGrid>
              <a:tr h="560266">
                <a:tc>
                  <a:txBody>
                    <a:bodyPr/>
                    <a:lstStyle/>
                    <a:p>
                      <a:r>
                        <a:rPr lang="en-US" sz="1600" b="1" dirty="0"/>
                        <a:t>Plan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Eligibility Requirements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Contribution Amounts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Rollover Limits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69016"/>
                  </a:ext>
                </a:extLst>
              </a:tr>
              <a:tr h="340739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+mj-lt"/>
                        </a:rPr>
                        <a:t>Health Savings Account (HSA)</a:t>
                      </a:r>
                    </a:p>
                  </a:txBody>
                  <a:tcPr marL="182880" marR="182880" marT="91440" marB="9144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Enrolled in Medical Plan 1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Can’t be covered by another non-high-deductible health medical plan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Your spouse can’t have separate plan with an FSA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Can’t be enrolled in Medicare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Receive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$500 for employee-only coverage and $1,000 for family coverage from NXP</a:t>
                      </a:r>
                    </a:p>
                    <a:p>
                      <a:pPr marL="285750" indent="-285750" algn="l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Contribute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up to an additional </a:t>
                      </a:r>
                      <a:r>
                        <a:rPr lang="en-US" sz="1600" b="1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$3,650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with employee-only coverage or </a:t>
                      </a:r>
                      <a:r>
                        <a:rPr lang="en-US" sz="1600" b="1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$7,300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with family coverage </a:t>
                      </a:r>
                    </a:p>
                    <a:p>
                      <a:pPr marL="285750" indent="-285750" algn="l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If you are 55 or older, you can contribute an additional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$1,000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You own your HSA. Your funds never expire. The entire account balance rolls over each year.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960072"/>
                  </a:ext>
                </a:extLst>
              </a:tr>
            </a:tbl>
          </a:graphicData>
        </a:graphic>
      </p:graphicFrame>
      <p:sp>
        <p:nvSpPr>
          <p:cNvPr id="7" name="Arrow: Right 8">
            <a:extLst>
              <a:ext uri="{FF2B5EF4-FFF2-40B4-BE49-F238E27FC236}">
                <a16:creationId xmlns:a16="http://schemas.microsoft.com/office/drawing/2014/main" id="{65160C9B-CC73-4142-B46A-1184BA6ABEB5}"/>
              </a:ext>
            </a:extLst>
          </p:cNvPr>
          <p:cNvSpPr/>
          <p:nvPr/>
        </p:nvSpPr>
        <p:spPr>
          <a:xfrm>
            <a:off x="414937" y="5420824"/>
            <a:ext cx="361017" cy="26806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A5AE2-0DA1-4348-B027-60ED6412FC4B}"/>
              </a:ext>
            </a:extLst>
          </p:cNvPr>
          <p:cNvSpPr/>
          <p:nvPr/>
        </p:nvSpPr>
        <p:spPr>
          <a:xfrm>
            <a:off x="727467" y="5244773"/>
            <a:ext cx="10831280" cy="42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must log in and make an election to contribute to an HSA.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B22854-A285-FBAD-CA52-E2EC14E45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5362"/>
      </p:ext>
    </p:extLst>
  </p:cSld>
  <p:clrMapOvr>
    <a:masterClrMapping/>
  </p:clrMapOvr>
  <p:transition advTm="360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5271-57A2-0C4B-9BCF-89265306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savings account (HSA)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9158286-06A7-6D41-9BA5-C1CFEC241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594552"/>
              </p:ext>
            </p:extLst>
          </p:nvPr>
        </p:nvGraphicFramePr>
        <p:xfrm>
          <a:off x="394775" y="1178744"/>
          <a:ext cx="10091112" cy="29833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93262">
                  <a:extLst>
                    <a:ext uri="{9D8B030D-6E8A-4147-A177-3AD203B41FA5}">
                      <a16:colId xmlns:a16="http://schemas.microsoft.com/office/drawing/2014/main" val="1021852690"/>
                    </a:ext>
                  </a:extLst>
                </a:gridCol>
                <a:gridCol w="2876917">
                  <a:extLst>
                    <a:ext uri="{9D8B030D-6E8A-4147-A177-3AD203B41FA5}">
                      <a16:colId xmlns:a16="http://schemas.microsoft.com/office/drawing/2014/main" val="2785419054"/>
                    </a:ext>
                  </a:extLst>
                </a:gridCol>
                <a:gridCol w="3420933">
                  <a:extLst>
                    <a:ext uri="{9D8B030D-6E8A-4147-A177-3AD203B41FA5}">
                      <a16:colId xmlns:a16="http://schemas.microsoft.com/office/drawing/2014/main" val="2578733012"/>
                    </a:ext>
                  </a:extLst>
                </a:gridCol>
              </a:tblGrid>
              <a:tr h="517437">
                <a:tc>
                  <a:txBody>
                    <a:bodyPr/>
                    <a:lstStyle/>
                    <a:p>
                      <a:r>
                        <a:rPr lang="en-US" sz="1600" b="1" dirty="0"/>
                        <a:t>2024 HSA Maximum Funding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NXP Contribution 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Employee Maximum Contribution*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69016"/>
                  </a:ext>
                </a:extLst>
              </a:tr>
              <a:tr h="115637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+mj-lt"/>
                        </a:rPr>
                        <a:t>$4,150 for single coverage</a:t>
                      </a:r>
                    </a:p>
                  </a:txBody>
                  <a:tcPr marL="182880" marR="182880" marT="91440" marB="9144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$500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$3,650 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960072"/>
                  </a:ext>
                </a:extLst>
              </a:tr>
              <a:tr h="115637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+mj-lt"/>
                        </a:rPr>
                        <a:t>$8,300 for family coverage</a:t>
                      </a:r>
                    </a:p>
                  </a:txBody>
                  <a:tcPr marL="182880" marR="182880" marT="91440" marB="9144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$1,000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$7,300</a:t>
                      </a:r>
                    </a:p>
                  </a:txBody>
                  <a:tcPr marL="182880" marR="182880" marT="91440" marB="9144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7914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C5A5AE2-0DA1-4348-B027-60ED6412FC4B}"/>
              </a:ext>
            </a:extLst>
          </p:cNvPr>
          <p:cNvSpPr/>
          <p:nvPr/>
        </p:nvSpPr>
        <p:spPr>
          <a:xfrm>
            <a:off x="394775" y="4431567"/>
            <a:ext cx="10831280" cy="42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 </a:t>
            </a:r>
            <a:r>
              <a:rPr lang="en-US" sz="1600" dirty="0">
                <a:solidFill>
                  <a:srgbClr val="2123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Employees age 55 or older can contribute an additional $1,000 to their HSA.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79F7DB-3C9A-F09D-C871-7F44BC567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02354"/>
      </p:ext>
    </p:extLst>
  </p:cSld>
  <p:clrMapOvr>
    <a:masterClrMapping/>
  </p:clrMapOvr>
  <p:transition advTm="355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C002-3F7B-114F-921C-F67D4CF9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care and limited use Flexible spending accounts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065240A-A968-EB49-B4D5-E589A28AE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57784"/>
              </p:ext>
            </p:extLst>
          </p:nvPr>
        </p:nvGraphicFramePr>
        <p:xfrm>
          <a:off x="394774" y="1169113"/>
          <a:ext cx="11316370" cy="37615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32380">
                  <a:extLst>
                    <a:ext uri="{9D8B030D-6E8A-4147-A177-3AD203B41FA5}">
                      <a16:colId xmlns:a16="http://schemas.microsoft.com/office/drawing/2014/main" val="1021852690"/>
                    </a:ext>
                  </a:extLst>
                </a:gridCol>
                <a:gridCol w="3161330">
                  <a:extLst>
                    <a:ext uri="{9D8B030D-6E8A-4147-A177-3AD203B41FA5}">
                      <a16:colId xmlns:a16="http://schemas.microsoft.com/office/drawing/2014/main" val="2785419054"/>
                    </a:ext>
                  </a:extLst>
                </a:gridCol>
                <a:gridCol w="3161330">
                  <a:extLst>
                    <a:ext uri="{9D8B030D-6E8A-4147-A177-3AD203B41FA5}">
                      <a16:colId xmlns:a16="http://schemas.microsoft.com/office/drawing/2014/main" val="2578733012"/>
                    </a:ext>
                  </a:extLst>
                </a:gridCol>
                <a:gridCol w="3161330">
                  <a:extLst>
                    <a:ext uri="{9D8B030D-6E8A-4147-A177-3AD203B41FA5}">
                      <a16:colId xmlns:a16="http://schemas.microsoft.com/office/drawing/2014/main" val="565871369"/>
                    </a:ext>
                  </a:extLst>
                </a:gridCol>
              </a:tblGrid>
              <a:tr h="721018">
                <a:tc>
                  <a:txBody>
                    <a:bodyPr/>
                    <a:lstStyle/>
                    <a:p>
                      <a:r>
                        <a:rPr lang="en-US" sz="1600" b="1" dirty="0"/>
                        <a:t>Plan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Eligibility 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Contribution Amounts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Rollover Limits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69016"/>
                  </a:ext>
                </a:extLst>
              </a:tr>
              <a:tr h="15409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+mj-lt"/>
                        </a:rPr>
                        <a:t>Health Care Flexible Spending Account (FSA)</a:t>
                      </a:r>
                    </a:p>
                  </a:txBody>
                  <a:tcPr marL="182880" marR="182880" marT="91440" marB="9144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Enrolled in Medical Plans 2 or 3, Kaiser, or waived coverage</a:t>
                      </a:r>
                    </a:p>
                  </a:txBody>
                  <a:tcPr marL="182880" marR="182880" marT="91440" marB="9144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You can contribute up to</a:t>
                      </a:r>
                      <a:br>
                        <a:rPr lang="en-US" sz="1600" dirty="0">
                          <a:latin typeface="+mj-lt"/>
                        </a:rPr>
                      </a:b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j-lt"/>
                        </a:rPr>
                        <a:t>$3,050*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per household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Roll over up to $550 of your 2023 funds for use by Dec. 31, 2024.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Any unused funds at the end of 2024 are forfeited. </a:t>
                      </a:r>
                    </a:p>
                  </a:txBody>
                  <a:tcPr marL="182880" marR="182880" marT="91440" marB="9144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13894"/>
                  </a:ext>
                </a:extLst>
              </a:tr>
              <a:tr h="145904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+mj-lt"/>
                        </a:rPr>
                        <a:t>Limited Use Flexible Spending Account (LFSA)</a:t>
                      </a:r>
                    </a:p>
                  </a:txBody>
                  <a:tcPr marL="182880" marR="182880" marT="91440" marB="9144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Enrolled in Medical Plan 1; can also contribute to an HSA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82880" marR="182880" marT="91440" marB="9144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latin typeface="+mj-lt"/>
                        </a:rPr>
                        <a:t>You can contribute up to</a:t>
                      </a:r>
                      <a:br>
                        <a:rPr lang="en-US" sz="1600" dirty="0">
                          <a:latin typeface="+mj-lt"/>
                        </a:rPr>
                      </a:b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j-lt"/>
                        </a:rPr>
                        <a:t>$3,050* </a:t>
                      </a:r>
                      <a:r>
                        <a:rPr lang="en-US" sz="1600" dirty="0">
                          <a:latin typeface="+mj-lt"/>
                        </a:rPr>
                        <a:t>per household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Roll over up to $550 of your 2023 funds for use by Dec. 31, 2024.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Any unused funds at the end of 2024 are forfeited. </a:t>
                      </a:r>
                    </a:p>
                  </a:txBody>
                  <a:tcPr marL="182880" marR="182880" marT="91440" marB="9144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0874"/>
                  </a:ext>
                </a:extLst>
              </a:tr>
            </a:tbl>
          </a:graphicData>
        </a:graphic>
      </p:graphicFrame>
      <p:sp>
        <p:nvSpPr>
          <p:cNvPr id="6" name="Arrow: Right 8">
            <a:extLst>
              <a:ext uri="{FF2B5EF4-FFF2-40B4-BE49-F238E27FC236}">
                <a16:creationId xmlns:a16="http://schemas.microsoft.com/office/drawing/2014/main" id="{7EA1BCF7-E464-894D-8F90-262583B6D77B}"/>
              </a:ext>
            </a:extLst>
          </p:cNvPr>
          <p:cNvSpPr/>
          <p:nvPr/>
        </p:nvSpPr>
        <p:spPr>
          <a:xfrm>
            <a:off x="367830" y="5155138"/>
            <a:ext cx="361017" cy="26806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36C474-C700-FD47-845F-2678DBAB8C08}"/>
              </a:ext>
            </a:extLst>
          </p:cNvPr>
          <p:cNvSpPr/>
          <p:nvPr/>
        </p:nvSpPr>
        <p:spPr>
          <a:xfrm>
            <a:off x="680360" y="4979087"/>
            <a:ext cx="10831280" cy="42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must log in and make an election to contribute to an FSA.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8DA7E4-F891-3E8F-4C44-D14C696377F2}"/>
              </a:ext>
            </a:extLst>
          </p:cNvPr>
          <p:cNvSpPr/>
          <p:nvPr/>
        </p:nvSpPr>
        <p:spPr>
          <a:xfrm>
            <a:off x="394775" y="5366818"/>
            <a:ext cx="10831280" cy="42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 </a:t>
            </a:r>
            <a:r>
              <a:rPr lang="en-US" sz="1600" dirty="0">
                <a:solidFill>
                  <a:srgbClr val="2123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FSA limits are projected to increase for 2024; however, the 2024 limits have not yet been released by the IRS.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488976-9282-48C8-B388-C4DB6EA67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38006"/>
      </p:ext>
    </p:extLst>
  </p:cSld>
  <p:clrMapOvr>
    <a:masterClrMapping/>
  </p:clrMapOvr>
  <p:transition advTm="513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C002-3F7B-114F-921C-F67D4CF9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Dependent care Flexible spending account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065240A-A968-EB49-B4D5-E589A28AE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339997"/>
              </p:ext>
            </p:extLst>
          </p:nvPr>
        </p:nvGraphicFramePr>
        <p:xfrm>
          <a:off x="394776" y="1168895"/>
          <a:ext cx="7296944" cy="40906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24236">
                  <a:extLst>
                    <a:ext uri="{9D8B030D-6E8A-4147-A177-3AD203B41FA5}">
                      <a16:colId xmlns:a16="http://schemas.microsoft.com/office/drawing/2014/main" val="1021852690"/>
                    </a:ext>
                  </a:extLst>
                </a:gridCol>
                <a:gridCol w="1824236">
                  <a:extLst>
                    <a:ext uri="{9D8B030D-6E8A-4147-A177-3AD203B41FA5}">
                      <a16:colId xmlns:a16="http://schemas.microsoft.com/office/drawing/2014/main" val="2785419054"/>
                    </a:ext>
                  </a:extLst>
                </a:gridCol>
                <a:gridCol w="1824236">
                  <a:extLst>
                    <a:ext uri="{9D8B030D-6E8A-4147-A177-3AD203B41FA5}">
                      <a16:colId xmlns:a16="http://schemas.microsoft.com/office/drawing/2014/main" val="2578733012"/>
                    </a:ext>
                  </a:extLst>
                </a:gridCol>
                <a:gridCol w="1824236">
                  <a:extLst>
                    <a:ext uri="{9D8B030D-6E8A-4147-A177-3AD203B41FA5}">
                      <a16:colId xmlns:a16="http://schemas.microsoft.com/office/drawing/2014/main" val="565871369"/>
                    </a:ext>
                  </a:extLst>
                </a:gridCol>
              </a:tblGrid>
              <a:tr h="368748">
                <a:tc>
                  <a:txBody>
                    <a:bodyPr/>
                    <a:lstStyle/>
                    <a:p>
                      <a:r>
                        <a:rPr lang="en-US" sz="1600" b="1" dirty="0"/>
                        <a:t>Plan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Eligibility 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Contribution Amounts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Rollover Limits</a:t>
                      </a:r>
                    </a:p>
                  </a:txBody>
                  <a:tcPr marL="182880" marR="182880" marT="91440" marB="9144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69016"/>
                  </a:ext>
                </a:extLst>
              </a:tr>
              <a:tr h="342011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+mj-lt"/>
                        </a:rPr>
                        <a:t>Dependent Care Flexible Spending Account (DFSA)</a:t>
                      </a:r>
                    </a:p>
                  </a:txBody>
                  <a:tcPr marL="182880" marR="182880" marT="91440" marB="9144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All full-time, benefits-eligible employees can participate.</a:t>
                      </a:r>
                    </a:p>
                  </a:txBody>
                  <a:tcPr marL="182880" marR="182880" marT="91440" marB="9144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You can contribute up to 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+mj-lt"/>
                        </a:rPr>
                        <a:t>$5,000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per household.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Employees earning more than $130,000 can contribute up to </a:t>
                      </a:r>
                      <a:r>
                        <a:rPr lang="en-US" sz="1600" b="1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$2,500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2880" marR="182880" marT="91440" marB="9144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All funds must be used for expenses incurred in the same calendar year.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Any unused funds are forfeited. 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775912"/>
                  </a:ext>
                </a:extLst>
              </a:tr>
            </a:tbl>
          </a:graphicData>
        </a:graphic>
      </p:graphicFrame>
      <p:sp>
        <p:nvSpPr>
          <p:cNvPr id="5" name="Arrow: Right 8">
            <a:extLst>
              <a:ext uri="{FF2B5EF4-FFF2-40B4-BE49-F238E27FC236}">
                <a16:creationId xmlns:a16="http://schemas.microsoft.com/office/drawing/2014/main" id="{B24A2FD1-6C70-AF48-9B42-73CF784C1D23}"/>
              </a:ext>
            </a:extLst>
          </p:cNvPr>
          <p:cNvSpPr/>
          <p:nvPr/>
        </p:nvSpPr>
        <p:spPr>
          <a:xfrm>
            <a:off x="394775" y="5496065"/>
            <a:ext cx="361017" cy="26806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273A93-276B-F844-928E-69C9BFD7C242}"/>
              </a:ext>
            </a:extLst>
          </p:cNvPr>
          <p:cNvSpPr/>
          <p:nvPr/>
        </p:nvSpPr>
        <p:spPr>
          <a:xfrm>
            <a:off x="707305" y="5320014"/>
            <a:ext cx="10831280" cy="42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must log in and make an election to contribute to an FSA.</a:t>
            </a:r>
          </a:p>
        </p:txBody>
      </p:sp>
      <p:pic>
        <p:nvPicPr>
          <p:cNvPr id="8" name="Picture 7" descr="A person and a child looking at glasses&#10;&#10;Description automatically generated">
            <a:extLst>
              <a:ext uri="{FF2B5EF4-FFF2-40B4-BE49-F238E27FC236}">
                <a16:creationId xmlns:a16="http://schemas.microsoft.com/office/drawing/2014/main" id="{881503AF-6C71-9034-9F02-2E7BDC1FD9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681" y="1168895"/>
            <a:ext cx="4110318" cy="409067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FEBFF7-134C-66DB-B07E-A9B1FC58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46706"/>
      </p:ext>
    </p:extLst>
  </p:cSld>
  <p:clrMapOvr>
    <a:masterClrMapping/>
  </p:clrMapOvr>
  <p:transition advTm="287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D115-2CE3-40FE-B867-C02C34C2A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Benefits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A49CB0-95D1-DFA7-90F8-4099FBBAA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7180"/>
      </p:ext>
    </p:extLst>
  </p:cSld>
  <p:clrMapOvr>
    <a:masterClrMapping/>
  </p:clrMapOvr>
  <p:transition advTm="139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0A570A-AC88-4C02-9CAD-C7C4FE723A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054" y="400617"/>
            <a:ext cx="4483946" cy="57589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E42781-DAD7-744D-8A95-9747A3E94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988" y="3997855"/>
            <a:ext cx="3421945" cy="1815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B55F5-FC92-4F01-AD22-56E88C40E6A8}"/>
              </a:ext>
            </a:extLst>
          </p:cNvPr>
          <p:cNvSpPr txBox="1"/>
          <p:nvPr/>
        </p:nvSpPr>
        <p:spPr>
          <a:xfrm>
            <a:off x="411893" y="1068113"/>
            <a:ext cx="6510623" cy="3125686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MetLife Legal Plans helps you navigate life’s planned and unplanned events – with no waiting periods, no deductibles, and no claim forms. </a:t>
            </a:r>
          </a:p>
          <a:p>
            <a:pPr lvl="1"/>
            <a:endParaRPr lang="en-US" sz="1600" dirty="0"/>
          </a:p>
          <a:p>
            <a:pPr marL="320040" lvl="1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Money matters, such as debt services and tax audits </a:t>
            </a:r>
          </a:p>
          <a:p>
            <a:pPr marL="320040" lvl="1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Home sales, purchases, refinancing</a:t>
            </a:r>
          </a:p>
          <a:p>
            <a:pPr marL="320040" lvl="1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Wills, powers of attorney, and other estate planning documents</a:t>
            </a:r>
          </a:p>
          <a:p>
            <a:pPr marL="320040" lvl="1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Family and personal matters, such as adoption</a:t>
            </a:r>
          </a:p>
          <a:p>
            <a:pPr marL="320040" lvl="1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Court matters and civil lawsuits</a:t>
            </a:r>
          </a:p>
          <a:p>
            <a:pPr marL="320040" lvl="1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Traffic tickets </a:t>
            </a:r>
          </a:p>
          <a:p>
            <a:pPr marL="320040" lvl="1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more</a:t>
            </a:r>
          </a:p>
          <a:p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Attorneys can also advise on any legal issues except for employment disputes.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62EC7-9040-47D3-B418-2C94DAB6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80" y="414064"/>
            <a:ext cx="11454325" cy="654049"/>
          </a:xfrm>
        </p:spPr>
        <p:txBody>
          <a:bodyPr/>
          <a:lstStyle/>
          <a:p>
            <a:r>
              <a:rPr lang="en-US" sz="2000" dirty="0"/>
              <a:t>MetLife Legal </a:t>
            </a:r>
            <a:r>
              <a:rPr lang="en-US" dirty="0"/>
              <a:t>Plans</a:t>
            </a:r>
            <a:endParaRPr lang="en-US" sz="2000" b="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9D433CE-1C2C-43E0-A0EB-05DC3CC6E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07109"/>
              </p:ext>
            </p:extLst>
          </p:nvPr>
        </p:nvGraphicFramePr>
        <p:xfrm>
          <a:off x="449253" y="4772898"/>
          <a:ext cx="6762915" cy="1140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7241">
                  <a:extLst>
                    <a:ext uri="{9D8B030D-6E8A-4147-A177-3AD203B41FA5}">
                      <a16:colId xmlns:a16="http://schemas.microsoft.com/office/drawing/2014/main" val="2213715387"/>
                    </a:ext>
                  </a:extLst>
                </a:gridCol>
                <a:gridCol w="2765674">
                  <a:extLst>
                    <a:ext uri="{9D8B030D-6E8A-4147-A177-3AD203B41FA5}">
                      <a16:colId xmlns:a16="http://schemas.microsoft.com/office/drawing/2014/main" val="3451848511"/>
                    </a:ext>
                  </a:extLst>
                </a:gridCol>
              </a:tblGrid>
              <a:tr h="3362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Price per Paycheck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347506"/>
                  </a:ext>
                </a:extLst>
              </a:tr>
              <a:tr h="4107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MetLife Legal Plans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$7.62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26488"/>
                  </a:ext>
                </a:extLst>
              </a:tr>
              <a:tr h="393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MetLife Legal Plans Plus Parents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$9.92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1728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40C920D-D825-CF4E-A366-01E1D12B5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52" y="2139667"/>
            <a:ext cx="300255" cy="19747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032DA9-ADA7-7D4C-949C-ECE7ED3A00B1}"/>
              </a:ext>
            </a:extLst>
          </p:cNvPr>
          <p:cNvGrpSpPr/>
          <p:nvPr/>
        </p:nvGrpSpPr>
        <p:grpSpPr>
          <a:xfrm>
            <a:off x="6910324" y="913614"/>
            <a:ext cx="1519984" cy="1519984"/>
            <a:chOff x="7103170" y="3965205"/>
            <a:chExt cx="1892641" cy="189264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91E5A5-AACC-8042-9E32-F02ABAEBBCA7}"/>
                </a:ext>
              </a:extLst>
            </p:cNvPr>
            <p:cNvSpPr/>
            <p:nvPr/>
          </p:nvSpPr>
          <p:spPr>
            <a:xfrm>
              <a:off x="7154372" y="4008370"/>
              <a:ext cx="1806313" cy="1806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9C6CB2-6521-754D-B98E-16213458A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3170" y="3965206"/>
              <a:ext cx="1892641" cy="189264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8B4564B-1618-7847-BBDB-14D8B0716371}"/>
              </a:ext>
            </a:extLst>
          </p:cNvPr>
          <p:cNvGrpSpPr/>
          <p:nvPr/>
        </p:nvGrpSpPr>
        <p:grpSpPr>
          <a:xfrm>
            <a:off x="8756542" y="3918342"/>
            <a:ext cx="3436293" cy="1894629"/>
            <a:chOff x="8402014" y="3918342"/>
            <a:chExt cx="3791309" cy="18946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BEA1FB-6F77-E840-AF60-121F58D5CD3C}"/>
                </a:ext>
              </a:extLst>
            </p:cNvPr>
            <p:cNvSpPr/>
            <p:nvPr/>
          </p:nvSpPr>
          <p:spPr>
            <a:xfrm>
              <a:off x="8402014" y="3920222"/>
              <a:ext cx="3786110" cy="18927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365760" rIns="182880" bIns="182880" rtlCol="0" anchor="t"/>
            <a:lstStyle/>
            <a:p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Did you know?</a:t>
              </a:r>
              <a:b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Your parents and parents-in-law</a:t>
              </a:r>
              <a:b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can have access to some of</a:t>
              </a:r>
              <a:b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these services if you enroll in the</a:t>
              </a:r>
              <a:b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Legal Plans Plus Parents option.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98750D-D20B-B449-B490-8FBDDE8CAE5B}"/>
                </a:ext>
              </a:extLst>
            </p:cNvPr>
            <p:cNvGrpSpPr/>
            <p:nvPr/>
          </p:nvGrpSpPr>
          <p:grpSpPr>
            <a:xfrm>
              <a:off x="8402015" y="3918342"/>
              <a:ext cx="3791308" cy="79514"/>
              <a:chOff x="8402015" y="3918342"/>
              <a:chExt cx="3791308" cy="7951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5B46BC2-DCAF-7D41-804B-8A8959D0D7C0}"/>
                  </a:ext>
                </a:extLst>
              </p:cNvPr>
              <p:cNvSpPr/>
              <p:nvPr/>
            </p:nvSpPr>
            <p:spPr>
              <a:xfrm>
                <a:off x="8402015" y="3918342"/>
                <a:ext cx="1128193" cy="79514"/>
              </a:xfrm>
              <a:prstGeom prst="rect">
                <a:avLst/>
              </a:prstGeom>
              <a:solidFill>
                <a:srgbClr val="FFA0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C13E609-A156-4C4C-8DFD-5C735627D0AC}"/>
                  </a:ext>
                </a:extLst>
              </p:cNvPr>
              <p:cNvSpPr/>
              <p:nvPr/>
            </p:nvSpPr>
            <p:spPr>
              <a:xfrm>
                <a:off x="9545046" y="3918342"/>
                <a:ext cx="285744" cy="79514"/>
              </a:xfrm>
              <a:prstGeom prst="rect">
                <a:avLst/>
              </a:prstGeom>
              <a:solidFill>
                <a:srgbClr val="958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8B29006-9B6F-614C-9AA1-A2E5F62A2A80}"/>
                  </a:ext>
                </a:extLst>
              </p:cNvPr>
              <p:cNvSpPr/>
              <p:nvPr/>
            </p:nvSpPr>
            <p:spPr>
              <a:xfrm>
                <a:off x="9830789" y="3918342"/>
                <a:ext cx="869546" cy="79514"/>
              </a:xfrm>
              <a:prstGeom prst="rect">
                <a:avLst/>
              </a:prstGeom>
              <a:solidFill>
                <a:srgbClr val="7DB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04EC104-BBD8-7748-BE63-A9ED4D1F593C}"/>
                  </a:ext>
                </a:extLst>
              </p:cNvPr>
              <p:cNvSpPr/>
              <p:nvPr/>
            </p:nvSpPr>
            <p:spPr>
              <a:xfrm>
                <a:off x="10700334" y="3918342"/>
                <a:ext cx="522222" cy="79514"/>
              </a:xfrm>
              <a:prstGeom prst="rect">
                <a:avLst/>
              </a:prstGeom>
              <a:solidFill>
                <a:srgbClr val="7398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02CB819-A75B-C648-8C4B-A8C08C45D481}"/>
                  </a:ext>
                </a:extLst>
              </p:cNvPr>
              <p:cNvSpPr/>
              <p:nvPr/>
            </p:nvSpPr>
            <p:spPr>
              <a:xfrm>
                <a:off x="11220092" y="3918342"/>
                <a:ext cx="973231" cy="79514"/>
              </a:xfrm>
              <a:prstGeom prst="rect">
                <a:avLst/>
              </a:prstGeom>
              <a:solidFill>
                <a:srgbClr val="C7D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t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428D2E-3B55-357D-77BA-DB2F9D532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18520"/>
      </p:ext>
    </p:extLst>
  </p:cSld>
  <p:clrMapOvr>
    <a:masterClrMapping/>
  </p:clrMapOvr>
  <p:transition advTm="456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2EC7-9040-47D3-B418-2C94DAB6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80" y="414064"/>
            <a:ext cx="11454325" cy="654049"/>
          </a:xfrm>
        </p:spPr>
        <p:txBody>
          <a:bodyPr/>
          <a:lstStyle/>
          <a:p>
            <a:r>
              <a:rPr lang="en-US" sz="2000" dirty="0"/>
              <a:t>employee Disability and Life insurance</a:t>
            </a:r>
            <a:endParaRPr lang="en-US" sz="20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2F07BE-1CC0-4378-A812-976D2A75F9C8}"/>
              </a:ext>
            </a:extLst>
          </p:cNvPr>
          <p:cNvSpPr txBox="1"/>
          <p:nvPr/>
        </p:nvSpPr>
        <p:spPr>
          <a:xfrm>
            <a:off x="384480" y="1258761"/>
            <a:ext cx="5313235" cy="4935678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2"/>
                </a:solidFill>
              </a:rPr>
              <a:t>Disability</a:t>
            </a:r>
            <a:r>
              <a:rPr lang="en-US" sz="1600" b="1" dirty="0"/>
              <a:t>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Long-term disability coverage: $15,000 per month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loyee Life insurance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Basic life insurance benefit: 2x salary (taxable)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Amounts over $50,000 are considered imputed income and will be taxed. Don’t want to be taxed? </a:t>
            </a:r>
            <a:r>
              <a:rPr lang="en-US" sz="1600" dirty="0"/>
              <a:t>Choose a flat $50,000 benefit instead.</a:t>
            </a:r>
            <a:endParaRPr lang="en-US" sz="1400" i="1" dirty="0"/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Supplemental Life insurance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Current supplemental life and AD&amp;D insurance elections automatically carry over to 2024. 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During AE, if you’re currently enrolled, you can increase your existing coverage by 1x salary (up to the lesser of 3x salary or $500,000) without EOI. 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9B1F7-9702-D305-EBFE-7F9ED0EA6E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8300" y="1236331"/>
            <a:ext cx="5390340" cy="46169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C1B5EA-3B26-5FAC-9C81-92563F724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60999"/>
      </p:ext>
    </p:extLst>
  </p:cSld>
  <p:clrMapOvr>
    <a:masterClrMapping/>
  </p:clrMapOvr>
  <p:transition advTm="804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E237-C5EB-4D41-B654-2E170B3DF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Agenda</a:t>
            </a:r>
            <a:br>
              <a:rPr lang="en-US" spc="300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DB8FEC-ED8D-41FD-8C8C-00E9B78D8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4883808" cy="466724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900" dirty="0"/>
              <a:t>Introduction and Overview</a:t>
            </a:r>
          </a:p>
          <a:p>
            <a:pPr>
              <a:spcBef>
                <a:spcPts val="1200"/>
              </a:spcBef>
            </a:pPr>
            <a:r>
              <a:rPr lang="en-US" sz="1900" dirty="0"/>
              <a:t>What’s In Store for 2024</a:t>
            </a:r>
          </a:p>
          <a:p>
            <a:pPr>
              <a:spcBef>
                <a:spcPts val="1200"/>
              </a:spcBef>
            </a:pPr>
            <a:r>
              <a:rPr lang="en-US" sz="1900" dirty="0"/>
              <a:t>2024 Benefits Enhancements</a:t>
            </a:r>
          </a:p>
          <a:p>
            <a:pPr>
              <a:spcBef>
                <a:spcPts val="1200"/>
              </a:spcBef>
            </a:pPr>
            <a:r>
              <a:rPr lang="en-US" sz="1900" dirty="0"/>
              <a:t>Benefits to Support Your Wellbeing</a:t>
            </a:r>
          </a:p>
          <a:p>
            <a:pPr>
              <a:spcBef>
                <a:spcPts val="1200"/>
              </a:spcBef>
            </a:pPr>
            <a:r>
              <a:rPr lang="en-US" sz="1900" dirty="0"/>
              <a:t>Enrollment Reminders</a:t>
            </a:r>
          </a:p>
          <a:p>
            <a:pPr>
              <a:spcBef>
                <a:spcPts val="1200"/>
              </a:spcBef>
            </a:pPr>
            <a:r>
              <a:rPr lang="en-US" sz="1900" dirty="0"/>
              <a:t>Your 401(k) Plan</a:t>
            </a:r>
          </a:p>
          <a:p>
            <a:pPr>
              <a:spcBef>
                <a:spcPts val="1200"/>
              </a:spcBef>
            </a:pPr>
            <a:r>
              <a:rPr lang="en-US" sz="1900" dirty="0"/>
              <a:t>Appendix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900" dirty="0"/>
          </a:p>
          <a:p>
            <a:pPr marL="0" indent="0">
              <a:spcBef>
                <a:spcPts val="1200"/>
              </a:spcBef>
              <a:buNone/>
            </a:pPr>
            <a:endParaRPr lang="en-US" sz="1900" dirty="0"/>
          </a:p>
        </p:txBody>
      </p:sp>
      <p:pic>
        <p:nvPicPr>
          <p:cNvPr id="5" name="Picture 4" descr="A person holding a kite with a person standing on the beach&#10;&#10;Description automatically generated">
            <a:extLst>
              <a:ext uri="{FF2B5EF4-FFF2-40B4-BE49-F238E27FC236}">
                <a16:creationId xmlns:a16="http://schemas.microsoft.com/office/drawing/2014/main" id="{C1C2895C-6B85-5E44-4480-554AEF663E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633" y="1155137"/>
            <a:ext cx="5561713" cy="37059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F6B611-F8DD-6BFE-FA36-8E40B6E40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E43686-551A-CD96-2397-93C2729663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9618"/>
      </p:ext>
    </p:extLst>
  </p:cSld>
  <p:clrMapOvr>
    <a:masterClrMapping/>
  </p:clrMapOvr>
  <p:transition advTm="54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9790C8-2B19-C944-3810-1241439D64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937" y="1091167"/>
            <a:ext cx="4142510" cy="4789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THEFT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4775" y="1000153"/>
            <a:ext cx="6393733" cy="52898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25"/>
              </a:spcAft>
            </a:pPr>
            <a:r>
              <a:rPr lang="en-US" sz="1800" dirty="0"/>
              <a:t>Protects against fraud, data breaches and more </a:t>
            </a:r>
          </a:p>
          <a:p>
            <a:pPr>
              <a:lnSpc>
                <a:spcPct val="120000"/>
              </a:lnSpc>
              <a:spcAft>
                <a:spcPts val="125"/>
              </a:spcAft>
            </a:pPr>
            <a:r>
              <a:rPr lang="en-US" sz="1800" dirty="0"/>
              <a:t>Safeguards your credit score, medical records, bank accounts, internet presence, tax filings and more</a:t>
            </a:r>
          </a:p>
          <a:p>
            <a:pPr>
              <a:lnSpc>
                <a:spcPct val="120000"/>
              </a:lnSpc>
              <a:spcAft>
                <a:spcPts val="125"/>
              </a:spcAft>
            </a:pPr>
            <a:r>
              <a:rPr lang="en-US" sz="1800" dirty="0"/>
              <a:t>Provides up to $1 million in identity-theft protection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strike="sngStrik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C9BC72-EAF3-364B-8094-5BBE10247B19}"/>
              </a:ext>
            </a:extLst>
          </p:cNvPr>
          <p:cNvGrpSpPr/>
          <p:nvPr/>
        </p:nvGrpSpPr>
        <p:grpSpPr>
          <a:xfrm>
            <a:off x="7160322" y="1350594"/>
            <a:ext cx="1892641" cy="1892641"/>
            <a:chOff x="9953520" y="1209195"/>
            <a:chExt cx="1892641" cy="189264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79320B8-E9FF-DA41-B921-3D698AF42A60}"/>
                </a:ext>
              </a:extLst>
            </p:cNvPr>
            <p:cNvSpPr/>
            <p:nvPr/>
          </p:nvSpPr>
          <p:spPr>
            <a:xfrm>
              <a:off x="10004722" y="1252359"/>
              <a:ext cx="1806313" cy="1806313"/>
            </a:xfrm>
            <a:prstGeom prst="ellipse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9622BA-1B1C-BF4B-8CA1-C72D15BDC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3520" y="1209195"/>
              <a:ext cx="1892641" cy="1892641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1BB0EE-CC4A-503C-6F79-2BEDDAAD9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268286"/>
              </p:ext>
            </p:extLst>
          </p:nvPr>
        </p:nvGraphicFramePr>
        <p:xfrm>
          <a:off x="394774" y="3486034"/>
          <a:ext cx="6859466" cy="1883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254">
                  <a:extLst>
                    <a:ext uri="{9D8B030D-6E8A-4147-A177-3AD203B41FA5}">
                      <a16:colId xmlns:a16="http://schemas.microsoft.com/office/drawing/2014/main" val="2213715387"/>
                    </a:ext>
                  </a:extLst>
                </a:gridCol>
                <a:gridCol w="2364382">
                  <a:extLst>
                    <a:ext uri="{9D8B030D-6E8A-4147-A177-3AD203B41FA5}">
                      <a16:colId xmlns:a16="http://schemas.microsoft.com/office/drawing/2014/main" val="3451848511"/>
                    </a:ext>
                  </a:extLst>
                </a:gridCol>
                <a:gridCol w="2267830">
                  <a:extLst>
                    <a:ext uri="{9D8B030D-6E8A-4147-A177-3AD203B41FA5}">
                      <a16:colId xmlns:a16="http://schemas.microsoft.com/office/drawing/2014/main" val="1870543351"/>
                    </a:ext>
                  </a:extLst>
                </a:gridCol>
              </a:tblGrid>
              <a:tr h="42880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Price per Paycheck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347506"/>
                  </a:ext>
                </a:extLst>
              </a:tr>
              <a:tr h="428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Essentials Plan</a:t>
                      </a:r>
                    </a:p>
                  </a:txBody>
                  <a:tcPr marL="76200" marR="76200" marT="76200" marB="76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Platinum Plus Plan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593174"/>
                  </a:ext>
                </a:extLst>
              </a:tr>
              <a:tr h="523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Employee</a:t>
                      </a:r>
                    </a:p>
                  </a:txBody>
                  <a:tcPr marL="76200" marR="76200" marT="76200" marB="76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$2.26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$3.18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26488"/>
                  </a:ext>
                </a:extLst>
              </a:tr>
              <a:tr h="502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Employee + Family</a:t>
                      </a:r>
                    </a:p>
                  </a:txBody>
                  <a:tcPr marL="76200" marR="76200" marT="76200" marB="76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$4.11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$5.72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17281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B6F89B-C41B-9678-E581-E45062D71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17482"/>
      </p:ext>
    </p:extLst>
  </p:cSld>
  <p:clrMapOvr>
    <a:masterClrMapping/>
  </p:clrMapOvr>
  <p:transition advTm="391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2EC7-9040-47D3-B418-2C94DAB6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1" y="414064"/>
            <a:ext cx="9876399" cy="654049"/>
          </a:xfrm>
        </p:spPr>
        <p:txBody>
          <a:bodyPr/>
          <a:lstStyle/>
          <a:p>
            <a:r>
              <a:rPr lang="en-US" sz="2000" dirty="0"/>
              <a:t>Pet insurance through PetFirst Healthcare </a:t>
            </a:r>
            <a:r>
              <a:rPr lang="en-US" sz="2000" b="0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1A942-40EA-499F-ABDC-05CC1F880FB0}"/>
              </a:ext>
            </a:extLst>
          </p:cNvPr>
          <p:cNvSpPr txBox="1"/>
          <p:nvPr/>
        </p:nvSpPr>
        <p:spPr>
          <a:xfrm>
            <a:off x="397901" y="1068113"/>
            <a:ext cx="5241652" cy="1610919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Flexible products with straightforward pricing (based on age and breed)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Premium discounts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Customizable coverage limits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Hassle-free claims process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6C436F-4A6E-49FF-8B04-9D097264ECB5}"/>
              </a:ext>
            </a:extLst>
          </p:cNvPr>
          <p:cNvSpPr txBox="1"/>
          <p:nvPr/>
        </p:nvSpPr>
        <p:spPr>
          <a:xfrm>
            <a:off x="5969000" y="1004254"/>
            <a:ext cx="5741938" cy="4363119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What does it cover?</a:t>
            </a:r>
          </a:p>
          <a:p>
            <a:pPr lvl="1"/>
            <a:endParaRPr lang="en-US" sz="1600" dirty="0"/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Injuries and illnesses</a:t>
            </a:r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Exam fees</a:t>
            </a:r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Surgeries</a:t>
            </a:r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Medications</a:t>
            </a:r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Ultrasounds</a:t>
            </a:r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Hospital stays</a:t>
            </a:r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X-rays and diagnostic tests</a:t>
            </a:r>
          </a:p>
          <a:p>
            <a:pPr marL="32004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more</a:t>
            </a:r>
          </a:p>
          <a:p>
            <a:endParaRPr lang="en-US" sz="1600" dirty="0"/>
          </a:p>
          <a:p>
            <a:r>
              <a:rPr lang="en-US" b="1" dirty="0">
                <a:solidFill>
                  <a:schemeClr val="accent2"/>
                </a:solidFill>
              </a:rPr>
              <a:t>Register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Call 1-800-438-6388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(provide referral code 11010)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Visit </a:t>
            </a:r>
            <a:r>
              <a:rPr lang="en-US" sz="1600" b="1" u="sng" dirty="0">
                <a:hlinkClick r:id="rId5"/>
              </a:rPr>
              <a:t>metlife.com/mybenefits</a:t>
            </a:r>
            <a:r>
              <a:rPr lang="en-US" sz="1600" b="1" dirty="0"/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(use NXP for the employer name, and register using your employee ID)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EB434-4C23-4723-AD46-D227989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419" y="3237333"/>
            <a:ext cx="228600" cy="228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33801E-13F8-4F58-BDF7-C32C5BD39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419" y="1588967"/>
            <a:ext cx="247650" cy="1628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2C8C8-8DDD-1DD5-7F42-8A68734E2E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62" y="2957300"/>
            <a:ext cx="4949932" cy="287299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C51BA7-704A-C650-F920-01C0230D8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15559"/>
      </p:ext>
    </p:extLst>
  </p:cSld>
  <p:clrMapOvr>
    <a:masterClrMapping/>
  </p:clrMapOvr>
  <p:transition advTm="192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5CEFD98-2405-D444-80A9-E6B0922A42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651" y="2382290"/>
            <a:ext cx="3786110" cy="1584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62EC7-9040-47D3-B418-2C94DAB6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Discount program</a:t>
            </a:r>
            <a:r>
              <a:rPr lang="en-US" sz="2000" b="0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38B87-E0A8-44A0-AE4A-F2B1DA0DA3D6}"/>
              </a:ext>
            </a:extLst>
          </p:cNvPr>
          <p:cNvSpPr txBox="1"/>
          <p:nvPr/>
        </p:nvSpPr>
        <p:spPr>
          <a:xfrm>
            <a:off x="391947" y="768487"/>
            <a:ext cx="9414367" cy="1517514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PerkSpot offers NXP employees preferred pricing on products, services and experiences.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3F3F3F"/>
                </a:solidFill>
                <a:effectLst/>
                <a:latin typeface="Helvetica" pitchFamily="2" charset="0"/>
              </a:rPr>
              <a:t>Register at </a:t>
            </a:r>
            <a:r>
              <a:rPr lang="en-US" sz="1600" dirty="0">
                <a:solidFill>
                  <a:srgbClr val="3F3F3F"/>
                </a:solidFill>
                <a:effectLst/>
                <a:latin typeface="Helvetica" pitchFamily="2" charset="0"/>
                <a:hlinkClick r:id="rId6"/>
              </a:rPr>
              <a:t>https://nxp.perkspot.com</a:t>
            </a:r>
            <a:r>
              <a:rPr lang="en-US" sz="1600" dirty="0">
                <a:solidFill>
                  <a:srgbClr val="3F3F3F"/>
                </a:solidFill>
                <a:latin typeface="Helvetica" pitchFamily="2" charset="0"/>
              </a:rPr>
              <a:t>.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nnouncing PerkSpot's New Logo | PerkSpot">
            <a:extLst>
              <a:ext uri="{FF2B5EF4-FFF2-40B4-BE49-F238E27FC236}">
                <a16:creationId xmlns:a16="http://schemas.microsoft.com/office/drawing/2014/main" id="{BF0A7F19-4018-4CFB-ADA3-F8CD98CC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996" y="359152"/>
            <a:ext cx="1826875" cy="99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5951A-A298-4FF1-BE28-AE5094880C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01" y="1920044"/>
            <a:ext cx="7630536" cy="3771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4A4C38-35CC-3746-A0F8-0482E3F52D7D}"/>
              </a:ext>
            </a:extLst>
          </p:cNvPr>
          <p:cNvSpPr/>
          <p:nvPr/>
        </p:nvSpPr>
        <p:spPr>
          <a:xfrm>
            <a:off x="8411652" y="2296269"/>
            <a:ext cx="3776472" cy="1670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365760" rIns="182880" bIns="182880" rtlCol="0" anchor="t"/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Email our team at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usbenefits.office@nxp.com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notify us of new or existing corporate partner discounts.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55E4D4-71EB-1D44-8AC3-C1210C370505}"/>
              </a:ext>
            </a:extLst>
          </p:cNvPr>
          <p:cNvGrpSpPr/>
          <p:nvPr/>
        </p:nvGrpSpPr>
        <p:grpSpPr>
          <a:xfrm>
            <a:off x="8415528" y="2302776"/>
            <a:ext cx="3776472" cy="79514"/>
            <a:chOff x="8402015" y="2294388"/>
            <a:chExt cx="3776472" cy="7951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513A76-BF1C-A24B-9D41-48F06A33C7B7}"/>
                </a:ext>
              </a:extLst>
            </p:cNvPr>
            <p:cNvSpPr/>
            <p:nvPr/>
          </p:nvSpPr>
          <p:spPr>
            <a:xfrm>
              <a:off x="8402015" y="2294388"/>
              <a:ext cx="1128193" cy="79514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F699851-707E-3B4D-9AB3-5D5F804EEEFF}"/>
                </a:ext>
              </a:extLst>
            </p:cNvPr>
            <p:cNvSpPr/>
            <p:nvPr/>
          </p:nvSpPr>
          <p:spPr>
            <a:xfrm>
              <a:off x="9530209" y="2294388"/>
              <a:ext cx="285744" cy="79514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3B1D42-2CA1-7447-9B5D-A572D913669D}"/>
                </a:ext>
              </a:extLst>
            </p:cNvPr>
            <p:cNvSpPr/>
            <p:nvPr/>
          </p:nvSpPr>
          <p:spPr>
            <a:xfrm>
              <a:off x="9815952" y="2294388"/>
              <a:ext cx="869546" cy="79514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CBC845-F6AF-A04A-9BFB-199B82642D67}"/>
                </a:ext>
              </a:extLst>
            </p:cNvPr>
            <p:cNvSpPr/>
            <p:nvPr/>
          </p:nvSpPr>
          <p:spPr>
            <a:xfrm>
              <a:off x="10685498" y="2294388"/>
              <a:ext cx="522221" cy="79514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C3B7FB-E258-8B44-BF6D-BBA457844338}"/>
                </a:ext>
              </a:extLst>
            </p:cNvPr>
            <p:cNvSpPr/>
            <p:nvPr/>
          </p:nvSpPr>
          <p:spPr>
            <a:xfrm>
              <a:off x="11205256" y="2294388"/>
              <a:ext cx="973231" cy="79514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0E6EC6-DF5E-EE74-5A76-58D4AFB01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99160"/>
      </p:ext>
    </p:extLst>
  </p:cSld>
  <p:clrMapOvr>
    <a:masterClrMapping/>
  </p:clrMapOvr>
  <p:transition advTm="219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DDB-27E6-574C-9FD6-EC7B3FA5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Support Your Wellbeing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E9ECD4-458C-7382-7F62-36F694778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60471"/>
      </p:ext>
    </p:extLst>
  </p:cSld>
  <p:clrMapOvr>
    <a:masterClrMapping/>
  </p:clrMapOvr>
  <p:transition advTm="128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riding a scooter with a bag of food&#10;&#10;Description automatically generated">
            <a:extLst>
              <a:ext uri="{FF2B5EF4-FFF2-40B4-BE49-F238E27FC236}">
                <a16:creationId xmlns:a16="http://schemas.microsoft.com/office/drawing/2014/main" id="{BD870940-AB44-2C81-CB10-0ECF189AA4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501" y="1099526"/>
            <a:ext cx="3992498" cy="4732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775" y="414064"/>
            <a:ext cx="11425752" cy="654049"/>
          </a:xfrm>
        </p:spPr>
        <p:txBody>
          <a:bodyPr/>
          <a:lstStyle/>
          <a:p>
            <a:r>
              <a:rPr lang="en-US" dirty="0"/>
              <a:t>NXP Wellbeing, Powered by VIRGIN PULSE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288" y="1152525"/>
            <a:ext cx="6790053" cy="5048250"/>
          </a:xfrm>
        </p:spPr>
        <p:txBody>
          <a:bodyPr>
            <a:normAutofit/>
          </a:bodyPr>
          <a:lstStyle/>
          <a:p>
            <a:pPr marL="0" indent="0">
              <a:spcAft>
                <a:spcPts val="1275"/>
              </a:spcAft>
              <a:buNone/>
            </a:pPr>
            <a:r>
              <a:rPr lang="en-US" sz="2600" b="1" dirty="0">
                <a:solidFill>
                  <a:schemeClr val="accent2"/>
                </a:solidFill>
              </a:rPr>
              <a:t>Take small steps each day to improve physical, mental and financial wellbeing, plus earn rewards.</a:t>
            </a:r>
          </a:p>
          <a:p>
            <a:pPr marL="0" indent="0">
              <a:buNone/>
            </a:pPr>
            <a:r>
              <a:rPr lang="en-US" sz="2000" dirty="0"/>
              <a:t>Personalized wellness support, including:</a:t>
            </a:r>
          </a:p>
          <a:p>
            <a:pPr lvl="1"/>
            <a:r>
              <a:rPr lang="en-US" sz="1600" dirty="0"/>
              <a:t>Challenges to build healthy habits</a:t>
            </a:r>
          </a:p>
          <a:p>
            <a:pPr lvl="1"/>
            <a:r>
              <a:rPr lang="en-US" sz="1600" dirty="0"/>
              <a:t>Tracking tools</a:t>
            </a:r>
          </a:p>
          <a:p>
            <a:pPr lvl="1"/>
            <a:r>
              <a:rPr lang="en-US" sz="1600" dirty="0"/>
              <a:t>Self-paced journeys </a:t>
            </a:r>
          </a:p>
          <a:p>
            <a:pPr lvl="1"/>
            <a:r>
              <a:rPr lang="en-US" sz="1600" dirty="0"/>
              <a:t>Daily tips </a:t>
            </a:r>
          </a:p>
          <a:p>
            <a:pPr marL="0" indent="0">
              <a:buNone/>
            </a:pPr>
            <a:r>
              <a:rPr lang="en-US" b="1" dirty="0"/>
              <a:t>Three ways to sign up: </a:t>
            </a:r>
          </a:p>
          <a:p>
            <a:r>
              <a:rPr lang="en-US" sz="1800" dirty="0"/>
              <a:t>NXP My Apps: Select Wellbeing @ NXP</a:t>
            </a:r>
          </a:p>
          <a:p>
            <a:r>
              <a:rPr lang="en-US" sz="1800" spc="-300" dirty="0">
                <a:solidFill>
                  <a:schemeClr val="tx1"/>
                </a:solidFill>
              </a:rPr>
              <a:t> </a:t>
            </a:r>
            <a:r>
              <a:rPr lang="en-US" sz="1800" u="sng" dirty="0" err="1">
                <a:solidFill>
                  <a:schemeClr val="accent1"/>
                </a:solidFill>
              </a:rPr>
              <a:t>join.virginpulse.com</a:t>
            </a:r>
            <a:r>
              <a:rPr lang="en-US" sz="1800" u="sng" dirty="0">
                <a:solidFill>
                  <a:schemeClr val="accent1"/>
                </a:solidFill>
              </a:rPr>
              <a:t>/</a:t>
            </a:r>
            <a:r>
              <a:rPr lang="en-US" sz="1800" u="sng" dirty="0" err="1">
                <a:solidFill>
                  <a:schemeClr val="accent1"/>
                </a:solidFill>
              </a:rPr>
              <a:t>WellbeingNXP</a:t>
            </a:r>
            <a:endParaRPr lang="en-US" sz="1800" u="sng" dirty="0">
              <a:solidFill>
                <a:schemeClr val="accent1"/>
              </a:solidFill>
            </a:endParaRPr>
          </a:p>
          <a:p>
            <a:r>
              <a:rPr lang="en-US" sz="1800" dirty="0"/>
              <a:t>Virgin Pulse mobile app. Enter NXP in the sponsor</a:t>
            </a:r>
            <a:br>
              <a:rPr lang="en-US" sz="1800" dirty="0"/>
            </a:br>
            <a:r>
              <a:rPr lang="en-US" sz="1800" dirty="0"/>
              <a:t>search bar.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E5A148-1273-C32A-9286-64B9FC1ED274}"/>
              </a:ext>
            </a:extLst>
          </p:cNvPr>
          <p:cNvGrpSpPr/>
          <p:nvPr/>
        </p:nvGrpSpPr>
        <p:grpSpPr>
          <a:xfrm>
            <a:off x="7218557" y="1393758"/>
            <a:ext cx="1789655" cy="1789655"/>
            <a:chOff x="8076700" y="928040"/>
            <a:chExt cx="1519984" cy="151998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2CC4675-E45C-D5A9-4799-80667129228D}"/>
                </a:ext>
              </a:extLst>
            </p:cNvPr>
            <p:cNvSpPr/>
            <p:nvPr/>
          </p:nvSpPr>
          <p:spPr>
            <a:xfrm>
              <a:off x="8117820" y="962705"/>
              <a:ext cx="1450654" cy="145065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54FC3C-0323-A8F0-22D9-10E5A0D60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6700" y="928040"/>
              <a:ext cx="1519984" cy="1519984"/>
            </a:xfrm>
            <a:prstGeom prst="rect">
              <a:avLst/>
            </a:prstGeom>
          </p:spPr>
        </p:pic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E3242B-3B54-1BE7-B6D4-AB6DACD2A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93460"/>
      </p:ext>
    </p:extLst>
  </p:cSld>
  <p:clrMapOvr>
    <a:masterClrMapping/>
  </p:clrMapOvr>
  <p:transition advTm="524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EC1FAAD-29E8-AC3A-E51B-01D02924B1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74" y="3179491"/>
            <a:ext cx="5348298" cy="1341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749F94-0A87-49FC-8300-3331C56A5C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37" y="3177131"/>
            <a:ext cx="5348298" cy="1341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2D1D49-61EA-B6C1-4A13-B440A3351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74" y="4665819"/>
            <a:ext cx="5348298" cy="1341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7CAC05-E80F-7076-46C6-13EA80312B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37" y="4653927"/>
            <a:ext cx="5348298" cy="13418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66C5C9-1BFB-1443-AC63-1FE6F951AF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74" y="1518382"/>
            <a:ext cx="5348298" cy="15237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AD796A-AD6F-E940-A369-AA35FFD191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74" y="1518382"/>
            <a:ext cx="5348298" cy="1523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7239D-77F3-BE4F-B1AE-A149CF2E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75" y="414064"/>
            <a:ext cx="11454325" cy="1004887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75"/>
              </a:spcAft>
            </a:pPr>
            <a:r>
              <a:rPr lang="en-US" spc="300" dirty="0"/>
              <a:t>UHC resources and tools</a:t>
            </a:r>
            <a:br>
              <a:rPr lang="en-US" sz="2800" spc="300" dirty="0"/>
            </a:br>
            <a:br>
              <a:rPr lang="en-US" sz="800" spc="300" dirty="0"/>
            </a:br>
            <a:r>
              <a:rPr lang="en-US" sz="1600" b="0" cap="none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Ongoing UnitedHealthcare programs and tools: </a:t>
            </a:r>
            <a:br>
              <a:rPr lang="en-US" sz="1600" b="0" cap="none" spc="0" dirty="0"/>
            </a:br>
            <a:endParaRPr lang="en-US" sz="1600" b="0" spc="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A49E1C-3980-4E03-86BB-BB8704348C11}"/>
              </a:ext>
            </a:extLst>
          </p:cNvPr>
          <p:cNvSpPr/>
          <p:nvPr/>
        </p:nvSpPr>
        <p:spPr>
          <a:xfrm>
            <a:off x="394774" y="1507571"/>
            <a:ext cx="5348299" cy="127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all your health care needs online or on the go with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myuhc.com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UnitedHealthcare app.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Find a network doctor, review claims and get cost estimates for care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haroni" panose="020B0604020202020204" pitchFamily="2" charset="-79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80B54D-5BD5-4044-9623-15FD02BA3593}"/>
              </a:ext>
            </a:extLst>
          </p:cNvPr>
          <p:cNvSpPr/>
          <p:nvPr/>
        </p:nvSpPr>
        <p:spPr>
          <a:xfrm>
            <a:off x="6096000" y="1507570"/>
            <a:ext cx="5348298" cy="1273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 to five confidential visits with a therapist through the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Assistance Program (EAP)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Find support for help with mental health issues, substance use, financial issues and other concerns at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liveandworkwell.com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697596-B6A5-4C92-9D12-B18367373CBE}"/>
              </a:ext>
            </a:extLst>
          </p:cNvPr>
          <p:cNvSpPr/>
          <p:nvPr/>
        </p:nvSpPr>
        <p:spPr>
          <a:xfrm>
            <a:off x="394774" y="3209523"/>
            <a:ext cx="5348299" cy="1273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Optum</a:t>
            </a:r>
            <a:r>
              <a:rPr lang="en-US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Fertility Solutions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help you get the fertility guidance and care you need, up to a $40,000 lifetime benefit maximum.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895C5F-DE71-4ECB-9F7F-FF000C8CDCD4}"/>
              </a:ext>
            </a:extLst>
          </p:cNvPr>
          <p:cNvSpPr/>
          <p:nvPr/>
        </p:nvSpPr>
        <p:spPr>
          <a:xfrm>
            <a:off x="394774" y="4604501"/>
            <a:ext cx="5348299" cy="1273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haroni" panose="020B0604020202020204" pitchFamily="2" charset="-79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A41747-558D-438C-BB8A-B82CC38E16B5}"/>
              </a:ext>
            </a:extLst>
          </p:cNvPr>
          <p:cNvSpPr/>
          <p:nvPr/>
        </p:nvSpPr>
        <p:spPr>
          <a:xfrm>
            <a:off x="6096000" y="3201652"/>
            <a:ext cx="5348298" cy="1273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 for Life,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get one-on-one support, digital tools and medications that help you quit tobacco for good.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24C74D-5757-44C3-9D55-1906ED538E22}"/>
              </a:ext>
            </a:extLst>
          </p:cNvPr>
          <p:cNvSpPr/>
          <p:nvPr/>
        </p:nvSpPr>
        <p:spPr>
          <a:xfrm>
            <a:off x="6096000" y="4660175"/>
            <a:ext cx="5348298" cy="1273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care when you need it, wherever you are, through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Visits.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treating flu and fevers to caring for migraines and allergies, doctors are available 24/7 via your smartphone or computer.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82D91B-0E7F-A344-9973-F3640C670155}"/>
              </a:ext>
            </a:extLst>
          </p:cNvPr>
          <p:cNvGrpSpPr/>
          <p:nvPr/>
        </p:nvGrpSpPr>
        <p:grpSpPr>
          <a:xfrm>
            <a:off x="646418" y="1694080"/>
            <a:ext cx="685800" cy="685800"/>
            <a:chOff x="646418" y="1694080"/>
            <a:chExt cx="685800" cy="6858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1E1715-9377-A34E-BD1E-3A35B3D15F63}"/>
                </a:ext>
              </a:extLst>
            </p:cNvPr>
            <p:cNvSpPr/>
            <p:nvPr/>
          </p:nvSpPr>
          <p:spPr>
            <a:xfrm>
              <a:off x="656371" y="1707934"/>
              <a:ext cx="658090" cy="658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388270A-6EF0-9344-8E98-0B76362FF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6418" y="1694080"/>
              <a:ext cx="685800" cy="685800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3F680637-4CCC-5E0B-1847-AC32F02D6671}"/>
              </a:ext>
            </a:extLst>
          </p:cNvPr>
          <p:cNvSpPr/>
          <p:nvPr/>
        </p:nvSpPr>
        <p:spPr>
          <a:xfrm>
            <a:off x="657629" y="3397494"/>
            <a:ext cx="674589" cy="6745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701815-CDEE-903B-7001-CC09BD021D34}"/>
              </a:ext>
            </a:extLst>
          </p:cNvPr>
          <p:cNvSpPr/>
          <p:nvPr/>
        </p:nvSpPr>
        <p:spPr>
          <a:xfrm>
            <a:off x="6312847" y="3379460"/>
            <a:ext cx="674589" cy="6745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DE153E-1202-2846-8854-4DC6BD8F8E4D}"/>
              </a:ext>
            </a:extLst>
          </p:cNvPr>
          <p:cNvGrpSpPr/>
          <p:nvPr/>
        </p:nvGrpSpPr>
        <p:grpSpPr>
          <a:xfrm>
            <a:off x="6305610" y="4846683"/>
            <a:ext cx="685800" cy="685800"/>
            <a:chOff x="6305610" y="4791007"/>
            <a:chExt cx="685800" cy="6858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1AF6DDB-8152-3048-909D-0ED003AF1609}"/>
                </a:ext>
              </a:extLst>
            </p:cNvPr>
            <p:cNvSpPr/>
            <p:nvPr/>
          </p:nvSpPr>
          <p:spPr>
            <a:xfrm>
              <a:off x="6315491" y="4816894"/>
              <a:ext cx="658090" cy="658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BFCBE3B-E97C-BB40-8773-CB4D257D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5610" y="4791007"/>
              <a:ext cx="685800" cy="6858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1CE88B-7A6A-794D-A5E4-3E1D970492DB}"/>
              </a:ext>
            </a:extLst>
          </p:cNvPr>
          <p:cNvGrpSpPr/>
          <p:nvPr/>
        </p:nvGrpSpPr>
        <p:grpSpPr>
          <a:xfrm>
            <a:off x="6301636" y="1694079"/>
            <a:ext cx="685800" cy="685800"/>
            <a:chOff x="6301636" y="1694079"/>
            <a:chExt cx="685800" cy="6858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02BF7E1-FC4B-FF4A-9D69-6C1BB7490599}"/>
                </a:ext>
              </a:extLst>
            </p:cNvPr>
            <p:cNvSpPr/>
            <p:nvPr/>
          </p:nvSpPr>
          <p:spPr>
            <a:xfrm>
              <a:off x="6315491" y="1707934"/>
              <a:ext cx="658090" cy="658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C82F59E-CB0B-D344-8BCE-79DB9039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1636" y="1694079"/>
              <a:ext cx="685800" cy="685800"/>
            </a:xfrm>
            <a:prstGeom prst="rect">
              <a:avLst/>
            </a:prstGeom>
          </p:spPr>
        </p:pic>
      </p:grp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635E9DA5-B85B-3151-E545-95DCB3A4ABCB}"/>
              </a:ext>
            </a:extLst>
          </p:cNvPr>
          <p:cNvSpPr/>
          <p:nvPr/>
        </p:nvSpPr>
        <p:spPr>
          <a:xfrm>
            <a:off x="404655" y="4681872"/>
            <a:ext cx="5348299" cy="1273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81025"/>
            <a:r>
              <a:rPr lang="en-US" sz="1400" dirty="0">
                <a:solidFill>
                  <a:schemeClr val="tx1"/>
                </a:solidFill>
              </a:rPr>
              <a:t>Sign up for </a:t>
            </a:r>
            <a:r>
              <a:rPr lang="en-US" sz="1400" b="1" dirty="0">
                <a:solidFill>
                  <a:schemeClr val="tx1"/>
                </a:solidFill>
              </a:rPr>
              <a:t>UnitedHealthcare's Maternity Support Program</a:t>
            </a:r>
            <a:r>
              <a:rPr lang="en-US" sz="1400" dirty="0">
                <a:solidFill>
                  <a:schemeClr val="tx1"/>
                </a:solidFill>
              </a:rPr>
              <a:t> to receive a gift and additional support through your pregnancy. Visit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myuhc.com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or call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1-877-201-5328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/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8BD3AE-B161-C4C4-429F-341C3E864D6F}"/>
              </a:ext>
            </a:extLst>
          </p:cNvPr>
          <p:cNvGrpSpPr/>
          <p:nvPr/>
        </p:nvGrpSpPr>
        <p:grpSpPr>
          <a:xfrm>
            <a:off x="653759" y="4862030"/>
            <a:ext cx="698500" cy="698500"/>
            <a:chOff x="643878" y="3236195"/>
            <a:chExt cx="698500" cy="6985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B156D0-EB04-4859-2E69-AB3EBD7D8ACD}"/>
                </a:ext>
              </a:extLst>
            </p:cNvPr>
            <p:cNvSpPr/>
            <p:nvPr/>
          </p:nvSpPr>
          <p:spPr>
            <a:xfrm>
              <a:off x="656371" y="3252254"/>
              <a:ext cx="658090" cy="658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D1B62F-43AE-3DBA-1F26-C443435E5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3878" y="3236195"/>
              <a:ext cx="698500" cy="698500"/>
            </a:xfrm>
            <a:prstGeom prst="rect">
              <a:avLst/>
            </a:prstGeom>
          </p:spPr>
        </p:pic>
      </p:grpSp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F07214E5-DA29-8D17-6BE6-D38F0880A5F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08" y="3383734"/>
            <a:ext cx="706636" cy="7066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C0D421-B357-3457-887C-2776D60B684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356" y="3359950"/>
            <a:ext cx="706636" cy="70663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65C9AB-7B1B-6B21-0495-C2757E173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66250"/>
      </p:ext>
    </p:extLst>
  </p:cSld>
  <p:clrMapOvr>
    <a:masterClrMapping/>
  </p:clrMapOvr>
  <p:transition advTm="37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070F921-C542-CA42-9D10-4466B3F92F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38" y="4150045"/>
            <a:ext cx="7287761" cy="18570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9D22B9-0A12-1644-90FC-9BF515B1BC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39" y="1899818"/>
            <a:ext cx="7319520" cy="13209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CB693C-3DEC-B243-ADB3-7F4D8DC6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Additional emotional support resources</a:t>
            </a:r>
            <a:br>
              <a:rPr lang="en-US" spc="300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71D88-AB0E-4AC1-89C1-6D1FC8EEE8DE}"/>
              </a:ext>
            </a:extLst>
          </p:cNvPr>
          <p:cNvSpPr txBox="1"/>
          <p:nvPr/>
        </p:nvSpPr>
        <p:spPr>
          <a:xfrm>
            <a:off x="781514" y="1899819"/>
            <a:ext cx="7319521" cy="1329633"/>
          </a:xfrm>
          <a:prstGeom prst="rect">
            <a:avLst/>
          </a:prstGeom>
          <a:noFill/>
        </p:spPr>
        <p:txBody>
          <a:bodyPr wrap="square" lIns="137160" tIns="118872" rIns="137160" bIns="118872" rtlCol="0" anchor="t">
            <a:noAutofit/>
          </a:bodyPr>
          <a:lstStyle/>
          <a:p>
            <a:pPr algn="l">
              <a:spcBef>
                <a:spcPts val="300"/>
              </a:spcBef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Self-help app based on cognitive behavioral therapy and mindful meditation 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Relaxation techniques and coping tools (breathing techniques)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 and health data tracking over time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new skills for dealing with anxiety</a:t>
            </a:r>
          </a:p>
        </p:txBody>
      </p:sp>
      <p:sp>
        <p:nvSpPr>
          <p:cNvPr id="18" name="Callout: Down Arrow 17">
            <a:extLst>
              <a:ext uri="{FF2B5EF4-FFF2-40B4-BE49-F238E27FC236}">
                <a16:creationId xmlns:a16="http://schemas.microsoft.com/office/drawing/2014/main" id="{D2A25C64-6558-4463-911F-526F17D891C7}"/>
              </a:ext>
            </a:extLst>
          </p:cNvPr>
          <p:cNvSpPr/>
          <p:nvPr/>
        </p:nvSpPr>
        <p:spPr>
          <a:xfrm>
            <a:off x="796458" y="1067635"/>
            <a:ext cx="7312001" cy="814887"/>
          </a:xfrm>
          <a:prstGeom prst="rect">
            <a:avLst/>
          </a:prstGeom>
          <a:solidFill>
            <a:srgbClr val="FFA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ctr"/>
            <a:endParaRPr lang="en-US"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48F48-DFE3-4DCD-AACB-95488DF94981}"/>
              </a:ext>
            </a:extLst>
          </p:cNvPr>
          <p:cNvSpPr txBox="1"/>
          <p:nvPr/>
        </p:nvSpPr>
        <p:spPr>
          <a:xfrm>
            <a:off x="1396512" y="1184599"/>
            <a:ext cx="6086982" cy="61555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700" b="1" dirty="0" err="1">
                <a:solidFill>
                  <a:schemeClr val="bg1"/>
                </a:solidFill>
              </a:rPr>
              <a:t>SelfCare</a:t>
            </a:r>
            <a:r>
              <a:rPr lang="en-US" sz="1700" b="1" dirty="0">
                <a:solidFill>
                  <a:schemeClr val="bg1"/>
                </a:solidFill>
              </a:rPr>
              <a:t> from </a:t>
            </a:r>
            <a:r>
              <a:rPr lang="en-US" sz="1700" b="1" dirty="0" err="1">
                <a:solidFill>
                  <a:schemeClr val="bg1"/>
                </a:solidFill>
              </a:rPr>
              <a:t>AbleTo</a:t>
            </a:r>
            <a:r>
              <a:rPr lang="en-US" sz="1700" dirty="0">
                <a:solidFill>
                  <a:schemeClr val="bg1"/>
                </a:solidFill>
              </a:rPr>
              <a:t>: On-demand self-help for stress, anxiety and depression—</a:t>
            </a:r>
            <a:r>
              <a:rPr lang="en-US" sz="1700" b="1" dirty="0">
                <a:solidFill>
                  <a:schemeClr val="bg1"/>
                </a:solidFill>
              </a:rPr>
              <a:t>no diagnosis required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9" name="Callout: Down Arrow 18">
            <a:extLst>
              <a:ext uri="{FF2B5EF4-FFF2-40B4-BE49-F238E27FC236}">
                <a16:creationId xmlns:a16="http://schemas.microsoft.com/office/drawing/2014/main" id="{5D21E774-4292-453F-94DA-066A1EF984DA}"/>
              </a:ext>
            </a:extLst>
          </p:cNvPr>
          <p:cNvSpPr/>
          <p:nvPr/>
        </p:nvSpPr>
        <p:spPr>
          <a:xfrm>
            <a:off x="789033" y="3345258"/>
            <a:ext cx="7295186" cy="823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ctr"/>
            <a:endParaRPr lang="en-US" sz="17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52E1CB-EBA1-A74D-A3F9-9A04DECD9D46}"/>
              </a:ext>
            </a:extLst>
          </p:cNvPr>
          <p:cNvGrpSpPr/>
          <p:nvPr/>
        </p:nvGrpSpPr>
        <p:grpSpPr>
          <a:xfrm>
            <a:off x="373526" y="1070644"/>
            <a:ext cx="830826" cy="830826"/>
            <a:chOff x="8076700" y="928040"/>
            <a:chExt cx="1519984" cy="151998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C53AA10-857E-B24A-A316-EE6B77B4AF23}"/>
                </a:ext>
              </a:extLst>
            </p:cNvPr>
            <p:cNvSpPr/>
            <p:nvPr/>
          </p:nvSpPr>
          <p:spPr>
            <a:xfrm>
              <a:off x="8117820" y="962705"/>
              <a:ext cx="1450654" cy="145065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EB8B52F-5448-0C4A-BDD3-DF4E2E8D5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6700" y="928040"/>
              <a:ext cx="1519984" cy="151998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57088D-6515-9041-9876-9761D5A0B8E2}"/>
              </a:ext>
            </a:extLst>
          </p:cNvPr>
          <p:cNvGrpSpPr/>
          <p:nvPr/>
        </p:nvGrpSpPr>
        <p:grpSpPr>
          <a:xfrm>
            <a:off x="373526" y="3338167"/>
            <a:ext cx="830826" cy="830826"/>
            <a:chOff x="465671" y="3285207"/>
            <a:chExt cx="830826" cy="83082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8B6B329-29AC-BC46-AE9E-B61141A58481}"/>
                </a:ext>
              </a:extLst>
            </p:cNvPr>
            <p:cNvSpPr/>
            <p:nvPr/>
          </p:nvSpPr>
          <p:spPr>
            <a:xfrm>
              <a:off x="488147" y="3304155"/>
              <a:ext cx="792930" cy="7929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B79752-6114-EC4C-94A9-05C3F4B82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671" y="3285207"/>
              <a:ext cx="830826" cy="830826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6EF2B-C0A3-ED4A-B8F6-E87B3024612C}"/>
              </a:ext>
            </a:extLst>
          </p:cNvPr>
          <p:cNvSpPr txBox="1"/>
          <p:nvPr/>
        </p:nvSpPr>
        <p:spPr>
          <a:xfrm>
            <a:off x="1396512" y="3580155"/>
            <a:ext cx="3602207" cy="35394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Employee Assistance Program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585F44-332D-1340-8B71-909F5174E26A}"/>
              </a:ext>
            </a:extLst>
          </p:cNvPr>
          <p:cNvSpPr txBox="1"/>
          <p:nvPr/>
        </p:nvSpPr>
        <p:spPr>
          <a:xfrm>
            <a:off x="781514" y="4177168"/>
            <a:ext cx="7295186" cy="1829932"/>
          </a:xfrm>
          <a:prstGeom prst="rect">
            <a:avLst/>
          </a:prstGeom>
          <a:noFill/>
        </p:spPr>
        <p:txBody>
          <a:bodyPr wrap="square" lIns="137160" tIns="118872" rIns="137160" bIns="118872" rtlCol="0" anchor="t"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Liveandworkwell.com key features include: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24/7 confidential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 line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free face-to-face counseling sessions per concern, per person, per year 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on a variety of topics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5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liveandworkwell.com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(access code: NXP). </a:t>
            </a:r>
          </a:p>
          <a:p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support anytime, call 1-866-248-4094.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object 25">
            <a:extLst>
              <a:ext uri="{FF2B5EF4-FFF2-40B4-BE49-F238E27FC236}">
                <a16:creationId xmlns:a16="http://schemas.microsoft.com/office/drawing/2014/main" id="{D813DEB9-6916-A699-C79E-9ED43A7D9DC8}"/>
              </a:ext>
            </a:extLst>
          </p:cNvPr>
          <p:cNvGrpSpPr/>
          <p:nvPr/>
        </p:nvGrpSpPr>
        <p:grpSpPr>
          <a:xfrm>
            <a:off x="8458043" y="1066788"/>
            <a:ext cx="3289205" cy="2686792"/>
            <a:chOff x="5143500" y="3820603"/>
            <a:chExt cx="1951989" cy="1594485"/>
          </a:xfrm>
        </p:grpSpPr>
        <p:pic>
          <p:nvPicPr>
            <p:cNvPr id="7" name="object 26">
              <a:extLst>
                <a:ext uri="{FF2B5EF4-FFF2-40B4-BE49-F238E27FC236}">
                  <a16:creationId xmlns:a16="http://schemas.microsoft.com/office/drawing/2014/main" id="{A7308393-4505-BA2C-F914-84D608BCA57D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8381" y="3906189"/>
              <a:ext cx="686526" cy="1426176"/>
            </a:xfrm>
            <a:prstGeom prst="rect">
              <a:avLst/>
            </a:prstGeom>
          </p:spPr>
        </p:pic>
        <p:pic>
          <p:nvPicPr>
            <p:cNvPr id="8" name="object 27">
              <a:extLst>
                <a:ext uri="{FF2B5EF4-FFF2-40B4-BE49-F238E27FC236}">
                  <a16:creationId xmlns:a16="http://schemas.microsoft.com/office/drawing/2014/main" id="{B36EA584-BA1D-16B7-6624-DF78D065CED3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500" y="3906189"/>
              <a:ext cx="686532" cy="1426176"/>
            </a:xfrm>
            <a:prstGeom prst="rect">
              <a:avLst/>
            </a:prstGeom>
          </p:spPr>
        </p:pic>
        <p:pic>
          <p:nvPicPr>
            <p:cNvPr id="10" name="object 28">
              <a:extLst>
                <a:ext uri="{FF2B5EF4-FFF2-40B4-BE49-F238E27FC236}">
                  <a16:creationId xmlns:a16="http://schemas.microsoft.com/office/drawing/2014/main" id="{C9D5AE34-7AF5-9544-24C7-B3B258BAE6A2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5508" y="3820603"/>
              <a:ext cx="767391" cy="1594165"/>
            </a:xfrm>
            <a:prstGeom prst="rect">
              <a:avLst/>
            </a:prstGeom>
          </p:spPr>
        </p:pic>
      </p:grp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DA89EF-6ADF-B2EB-BF71-7DC30AA79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34092"/>
      </p:ext>
    </p:extLst>
  </p:cSld>
  <p:clrMapOvr>
    <a:masterClrMapping/>
  </p:clrMapOvr>
  <p:transition advTm="338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1DDB-27E6-574C-9FD6-EC7B3FA5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Support You and Your Family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799B1E-7C54-E43C-3A2F-3D1D6C5AE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80393"/>
      </p:ext>
    </p:extLst>
  </p:cSld>
  <p:clrMapOvr>
    <a:masterClrMapping/>
  </p:clrMapOvr>
  <p:transition advTm="73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2DE19-C332-EF9B-865E-98F27CC274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998659"/>
            <a:ext cx="5348298" cy="135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C387D-FF76-D22A-7D57-7543831DBB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488349"/>
            <a:ext cx="5348298" cy="135114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0C40F48-60D7-4C49-9CE9-8B57D0C7C6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78" y="5089753"/>
            <a:ext cx="5348298" cy="902906"/>
          </a:xfrm>
          <a:prstGeom prst="rect">
            <a:avLst/>
          </a:prstGeom>
        </p:spPr>
      </p:pic>
      <p:sp>
        <p:nvSpPr>
          <p:cNvPr id="66" name="Rectangle: Rounded Corners 9">
            <a:extLst>
              <a:ext uri="{FF2B5EF4-FFF2-40B4-BE49-F238E27FC236}">
                <a16:creationId xmlns:a16="http://schemas.microsoft.com/office/drawing/2014/main" id="{C239CA50-5E93-DF40-81C9-7325A328E265}"/>
              </a:ext>
            </a:extLst>
          </p:cNvPr>
          <p:cNvSpPr/>
          <p:nvPr/>
        </p:nvSpPr>
        <p:spPr>
          <a:xfrm>
            <a:off x="521277" y="5094112"/>
            <a:ext cx="5348299" cy="902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assistance program.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 reimburses up to $10,000 in eligible adoption expenses.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haroni" panose="020B0604020202020204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7239D-77F3-BE4F-B1AE-A149CF2E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75" y="414064"/>
            <a:ext cx="11454325" cy="1004887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75"/>
              </a:spcAft>
            </a:pPr>
            <a:r>
              <a:rPr lang="en-US" sz="2800" spc="300" dirty="0"/>
              <a:t>Family solutions</a:t>
            </a:r>
            <a:br>
              <a:rPr lang="en-US" sz="2800" spc="300" dirty="0"/>
            </a:br>
            <a:br>
              <a:rPr lang="en-US" sz="800" spc="300" dirty="0"/>
            </a:br>
            <a:r>
              <a:rPr lang="en-US" sz="1600" cap="none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Because NXP cares about families, we offer these programs to support yours. </a:t>
            </a:r>
            <a:endParaRPr lang="en-US" sz="1600" spc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AF0B83-4548-6C4D-86BD-06EF52DE86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94" y="1518382"/>
            <a:ext cx="5348298" cy="2012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D7719C-B793-604B-94EB-636A283BD4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74" y="1518382"/>
            <a:ext cx="5348298" cy="13511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1F374E-4F8D-D94A-893F-B019EF66D6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94" y="3673167"/>
            <a:ext cx="5348298" cy="1273335"/>
          </a:xfrm>
          <a:prstGeom prst="rect">
            <a:avLst/>
          </a:prstGeom>
        </p:spPr>
      </p:pic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5C8CBDD1-6D44-E047-B662-06C393B0E448}"/>
              </a:ext>
            </a:extLst>
          </p:cNvPr>
          <p:cNvSpPr/>
          <p:nvPr/>
        </p:nvSpPr>
        <p:spPr>
          <a:xfrm>
            <a:off x="499704" y="1507570"/>
            <a:ext cx="5348299" cy="2402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maternity and parental leave.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leave is provided at 100% salary during your approved short-term disability claim for six weeks and an additional six weeks is paid at 100% of your salary through parental leave, for a total of 12 weeks of paid leave. Parental leave will be covered up to six weeks at 100% of your salary, and you’re eligible for it after three months at NXP. 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haroni" panose="020B0604020202020204" pitchFamily="2" charset="-79"/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51F4E402-289F-6644-9A3F-C19B3CF69EA9}"/>
              </a:ext>
            </a:extLst>
          </p:cNvPr>
          <p:cNvSpPr/>
          <p:nvPr/>
        </p:nvSpPr>
        <p:spPr>
          <a:xfrm>
            <a:off x="6096000" y="1507570"/>
            <a:ext cx="5348298" cy="1273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Transgender benefits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covered under the medical UHC policy.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2DD922E9-AB55-3B46-B9BF-C66459DBBE16}"/>
              </a:ext>
            </a:extLst>
          </p:cNvPr>
          <p:cNvSpPr/>
          <p:nvPr/>
        </p:nvSpPr>
        <p:spPr>
          <a:xfrm>
            <a:off x="514695" y="3676412"/>
            <a:ext cx="5213006" cy="1156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Fertility benefits.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Optum Fertility Solutions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UnitedHealthcare members can receive a lifetime maximum of $40,000 in fertility treatment and support.</a:t>
            </a:r>
          </a:p>
        </p:txBody>
      </p: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id="{6D975218-ABBD-154C-9D30-58F456282847}"/>
              </a:ext>
            </a:extLst>
          </p:cNvPr>
          <p:cNvSpPr/>
          <p:nvPr/>
        </p:nvSpPr>
        <p:spPr>
          <a:xfrm>
            <a:off x="6095999" y="2996836"/>
            <a:ext cx="5348298" cy="1273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care.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in the process of vetting a new backup care provider. More details to come! </a:t>
            </a:r>
          </a:p>
        </p:txBody>
      </p:sp>
      <p:sp>
        <p:nvSpPr>
          <p:cNvPr id="32" name="Rectangle: Rounded Corners 11">
            <a:extLst>
              <a:ext uri="{FF2B5EF4-FFF2-40B4-BE49-F238E27FC236}">
                <a16:creationId xmlns:a16="http://schemas.microsoft.com/office/drawing/2014/main" id="{E7F0E72E-BC5C-4F49-967D-5702788E6664}"/>
              </a:ext>
            </a:extLst>
          </p:cNvPr>
          <p:cNvSpPr/>
          <p:nvPr/>
        </p:nvSpPr>
        <p:spPr>
          <a:xfrm>
            <a:off x="6095999" y="4473814"/>
            <a:ext cx="5348298" cy="1273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0" tIns="182880" rIns="182880" bIns="182880" rtlCol="0" anchor="t" anchorCtr="0"/>
          <a:lstStyle/>
          <a:p>
            <a:pPr marL="548640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Tutor.com.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Tutor.com provides one-on-one personalized support and instruction for your children—anywhere, anytime.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CB8C3D7-1C21-BD42-B64D-90FC725AD252}"/>
              </a:ext>
            </a:extLst>
          </p:cNvPr>
          <p:cNvGrpSpPr/>
          <p:nvPr/>
        </p:nvGrpSpPr>
        <p:grpSpPr>
          <a:xfrm>
            <a:off x="763798" y="3832409"/>
            <a:ext cx="698500" cy="698500"/>
            <a:chOff x="643878" y="3816063"/>
            <a:chExt cx="698500" cy="6985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46B6710-91B9-204E-828B-2AAB5B4876E4}"/>
                </a:ext>
              </a:extLst>
            </p:cNvPr>
            <p:cNvSpPr/>
            <p:nvPr/>
          </p:nvSpPr>
          <p:spPr>
            <a:xfrm>
              <a:off x="656371" y="3832122"/>
              <a:ext cx="658090" cy="658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62C890D-734B-1143-BE06-4A2E98CF1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878" y="3816063"/>
              <a:ext cx="698500" cy="6985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B3DF04-ED58-F74B-B2CD-74A6BC80E1EE}"/>
              </a:ext>
            </a:extLst>
          </p:cNvPr>
          <p:cNvGrpSpPr/>
          <p:nvPr/>
        </p:nvGrpSpPr>
        <p:grpSpPr>
          <a:xfrm>
            <a:off x="6301636" y="1694079"/>
            <a:ext cx="685800" cy="685800"/>
            <a:chOff x="6301636" y="1694079"/>
            <a:chExt cx="685800" cy="6858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FA849B8-C6E5-2F41-8D20-98F9F5B3F94C}"/>
                </a:ext>
              </a:extLst>
            </p:cNvPr>
            <p:cNvSpPr/>
            <p:nvPr/>
          </p:nvSpPr>
          <p:spPr>
            <a:xfrm>
              <a:off x="6315491" y="1707934"/>
              <a:ext cx="658090" cy="658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87E5A5-CA7B-114F-AC6C-B87B96F6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1636" y="1694079"/>
              <a:ext cx="685800" cy="6858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D301957-612A-A847-940E-DBFC28F8A62D}"/>
              </a:ext>
            </a:extLst>
          </p:cNvPr>
          <p:cNvGrpSpPr/>
          <p:nvPr/>
        </p:nvGrpSpPr>
        <p:grpSpPr>
          <a:xfrm>
            <a:off x="6307995" y="3183344"/>
            <a:ext cx="685800" cy="685800"/>
            <a:chOff x="6307996" y="3242544"/>
            <a:chExt cx="685800" cy="6858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1FE1B6D-AD00-1B42-AA69-65FF1782BFDD}"/>
                </a:ext>
              </a:extLst>
            </p:cNvPr>
            <p:cNvSpPr/>
            <p:nvPr/>
          </p:nvSpPr>
          <p:spPr>
            <a:xfrm>
              <a:off x="6315491" y="3252254"/>
              <a:ext cx="658090" cy="658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697C372-B9CE-BA42-A503-12EDE904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7996" y="3242544"/>
              <a:ext cx="685800" cy="6858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702F91-C83B-B946-AC08-34B467E9E90E}"/>
              </a:ext>
            </a:extLst>
          </p:cNvPr>
          <p:cNvGrpSpPr/>
          <p:nvPr/>
        </p:nvGrpSpPr>
        <p:grpSpPr>
          <a:xfrm>
            <a:off x="751348" y="1694080"/>
            <a:ext cx="685800" cy="685800"/>
            <a:chOff x="646418" y="1694080"/>
            <a:chExt cx="685800" cy="685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D6DACDD-D1A9-FE4C-AA0F-EC5238F88C88}"/>
                </a:ext>
              </a:extLst>
            </p:cNvPr>
            <p:cNvSpPr/>
            <p:nvPr/>
          </p:nvSpPr>
          <p:spPr>
            <a:xfrm>
              <a:off x="656371" y="1707934"/>
              <a:ext cx="658090" cy="6580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29A9737-3780-F845-8AEA-07C0FE9C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418" y="1694080"/>
              <a:ext cx="685800" cy="6858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E8E5A72-F488-794C-B3CC-61D408C35CD4}"/>
              </a:ext>
            </a:extLst>
          </p:cNvPr>
          <p:cNvGrpSpPr/>
          <p:nvPr/>
        </p:nvGrpSpPr>
        <p:grpSpPr>
          <a:xfrm>
            <a:off x="6305609" y="4660322"/>
            <a:ext cx="685800" cy="685800"/>
            <a:chOff x="6305610" y="4791007"/>
            <a:chExt cx="685800" cy="685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90C90FD-E1F3-F84F-BA1A-F7381F0B4CAB}"/>
                </a:ext>
              </a:extLst>
            </p:cNvPr>
            <p:cNvSpPr/>
            <p:nvPr/>
          </p:nvSpPr>
          <p:spPr>
            <a:xfrm>
              <a:off x="6315491" y="4816894"/>
              <a:ext cx="658090" cy="6580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D5FF849-519D-DD4F-A25C-2EAD77519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5610" y="4791007"/>
              <a:ext cx="685800" cy="6858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57804AD-A789-7C4D-83D1-06E65FE2EA10}"/>
              </a:ext>
            </a:extLst>
          </p:cNvPr>
          <p:cNvGrpSpPr/>
          <p:nvPr/>
        </p:nvGrpSpPr>
        <p:grpSpPr>
          <a:xfrm>
            <a:off x="767716" y="5202722"/>
            <a:ext cx="685800" cy="685800"/>
            <a:chOff x="641213" y="5077555"/>
            <a:chExt cx="685800" cy="6858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70BBA2-9445-7144-A097-ABFC88B7008A}"/>
                </a:ext>
              </a:extLst>
            </p:cNvPr>
            <p:cNvSpPr/>
            <p:nvPr/>
          </p:nvSpPr>
          <p:spPr>
            <a:xfrm>
              <a:off x="656371" y="5103442"/>
              <a:ext cx="658090" cy="658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0067854-62E2-E349-AC0E-373887DB1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213" y="5077555"/>
              <a:ext cx="685800" cy="6858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D9E0EC1-E0CD-CF15-D9FB-C7F06D7E03A4}"/>
              </a:ext>
            </a:extLst>
          </p:cNvPr>
          <p:cNvSpPr txBox="1"/>
          <p:nvPr/>
        </p:nvSpPr>
        <p:spPr>
          <a:xfrm>
            <a:off x="4932218" y="6594764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932863-35FD-F4E2-1E64-AD8565A59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64615"/>
      </p:ext>
    </p:extLst>
  </p:cSld>
  <p:clrMapOvr>
    <a:masterClrMapping/>
  </p:clrMapOvr>
  <p:transition advTm="677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1DA81-D46D-46E2-A799-AD615D04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Reminders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D39E41-16AA-CD2F-2A23-957CB5337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83665"/>
      </p:ext>
    </p:extLst>
  </p:cSld>
  <p:clrMapOvr>
    <a:masterClrMapping/>
  </p:clrMapOvr>
  <p:transition advTm="61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00CE-6FF7-D846-9CFC-E4EF3162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Introduction and Overview</a:t>
            </a:r>
            <a:br>
              <a:rPr lang="en-US" spc="300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DB8FEC-ED8D-41FD-8C8C-00E9B78D8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11425752" cy="326841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900" b="1" dirty="0">
                <a:solidFill>
                  <a:schemeClr val="accent2"/>
                </a:solidFill>
              </a:rPr>
              <a:t>U.S. Benefits Team</a:t>
            </a:r>
            <a:r>
              <a:rPr lang="en-US" sz="1900" dirty="0"/>
              <a:t>	</a:t>
            </a:r>
          </a:p>
          <a:p>
            <a:pPr lvl="1">
              <a:spcBef>
                <a:spcPts val="1200"/>
              </a:spcBef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Mary McClure, Vice President of Global Benefits and Mobility</a:t>
            </a:r>
          </a:p>
          <a:p>
            <a:pPr lvl="1">
              <a:spcBef>
                <a:spcPts val="1200"/>
              </a:spcBef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Katie Scott, North American Benefits Manager</a:t>
            </a:r>
          </a:p>
          <a:p>
            <a:pPr lvl="1">
              <a:spcBef>
                <a:spcPts val="1200"/>
              </a:spcBef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Kelly Poole, Retirement and Global ESPP Manager</a:t>
            </a:r>
          </a:p>
          <a:p>
            <a:pPr lvl="1">
              <a:spcBef>
                <a:spcPts val="1200"/>
              </a:spcBef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Lauren Dunbar, North American Benefits Analyst</a:t>
            </a:r>
          </a:p>
          <a:p>
            <a:pPr lvl="1">
              <a:spcBef>
                <a:spcPts val="1200"/>
              </a:spcBef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Mitch Patterson, Rewards Analyst</a:t>
            </a:r>
          </a:p>
          <a:p>
            <a:pPr lvl="1">
              <a:spcBef>
                <a:spcPts val="1200"/>
              </a:spcBef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Sue Ostrega, Mobility Manager</a:t>
            </a:r>
          </a:p>
          <a:p>
            <a:pPr lvl="1">
              <a:spcBef>
                <a:spcPts val="1200"/>
              </a:spcBef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January Cummings, Wellness Specialist</a:t>
            </a:r>
          </a:p>
          <a:p>
            <a:pPr lvl="1">
              <a:spcBef>
                <a:spcPts val="1200"/>
              </a:spcBef>
            </a:pPr>
            <a:endParaRPr lang="en-US" sz="1700" dirty="0"/>
          </a:p>
          <a:p>
            <a:pPr lvl="1">
              <a:spcBef>
                <a:spcPts val="1200"/>
              </a:spcBef>
            </a:pPr>
            <a:endParaRPr lang="en-US" sz="1700" dirty="0"/>
          </a:p>
          <a:p>
            <a:pPr marL="0" indent="0">
              <a:spcBef>
                <a:spcPts val="1200"/>
              </a:spcBef>
              <a:buNone/>
            </a:pPr>
            <a:endParaRPr lang="en-US" sz="1900" dirty="0"/>
          </a:p>
          <a:p>
            <a:pPr marL="0" indent="0">
              <a:spcBef>
                <a:spcPts val="1200"/>
              </a:spcBef>
              <a:buNone/>
            </a:pPr>
            <a:endParaRPr lang="en-US" sz="1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FED7D-C421-4743-BF5E-FFFEF21F6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922"/>
          <a:stretch/>
        </p:blipFill>
        <p:spPr>
          <a:xfrm>
            <a:off x="10391897" y="4496998"/>
            <a:ext cx="1621847" cy="16809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D5753-1764-BD94-DC73-0A21B13BE0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28" y="4588004"/>
            <a:ext cx="1498930" cy="1498930"/>
          </a:xfrm>
          <a:custGeom>
            <a:avLst/>
            <a:gdLst>
              <a:gd name="connsiteX0" fmla="*/ 749465 w 1498930"/>
              <a:gd name="connsiteY0" fmla="*/ 0 h 1498930"/>
              <a:gd name="connsiteX1" fmla="*/ 1498930 w 1498930"/>
              <a:gd name="connsiteY1" fmla="*/ 749465 h 1498930"/>
              <a:gd name="connsiteX2" fmla="*/ 749465 w 1498930"/>
              <a:gd name="connsiteY2" fmla="*/ 1498930 h 1498930"/>
              <a:gd name="connsiteX3" fmla="*/ 0 w 1498930"/>
              <a:gd name="connsiteY3" fmla="*/ 749465 h 1498930"/>
              <a:gd name="connsiteX4" fmla="*/ 749465 w 1498930"/>
              <a:gd name="connsiteY4" fmla="*/ 0 h 149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930" h="1498930">
                <a:moveTo>
                  <a:pt x="749465" y="0"/>
                </a:moveTo>
                <a:cubicBezTo>
                  <a:pt x="1163383" y="0"/>
                  <a:pt x="1498930" y="335547"/>
                  <a:pt x="1498930" y="749465"/>
                </a:cubicBezTo>
                <a:cubicBezTo>
                  <a:pt x="1498930" y="1163383"/>
                  <a:pt x="1163383" y="1498930"/>
                  <a:pt x="749465" y="1498930"/>
                </a:cubicBezTo>
                <a:cubicBezTo>
                  <a:pt x="335547" y="1498930"/>
                  <a:pt x="0" y="1163383"/>
                  <a:pt x="0" y="749465"/>
                </a:cubicBezTo>
                <a:cubicBezTo>
                  <a:pt x="0" y="335547"/>
                  <a:pt x="335547" y="0"/>
                  <a:pt x="749465" y="0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8CDD87-6032-917D-1A72-E184A1E838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909" y="4588004"/>
            <a:ext cx="1498930" cy="1498930"/>
          </a:xfrm>
          <a:custGeom>
            <a:avLst/>
            <a:gdLst>
              <a:gd name="connsiteX0" fmla="*/ 749465 w 1498930"/>
              <a:gd name="connsiteY0" fmla="*/ 0 h 1498930"/>
              <a:gd name="connsiteX1" fmla="*/ 1498930 w 1498930"/>
              <a:gd name="connsiteY1" fmla="*/ 749465 h 1498930"/>
              <a:gd name="connsiteX2" fmla="*/ 749465 w 1498930"/>
              <a:gd name="connsiteY2" fmla="*/ 1498930 h 1498930"/>
              <a:gd name="connsiteX3" fmla="*/ 0 w 1498930"/>
              <a:gd name="connsiteY3" fmla="*/ 749465 h 1498930"/>
              <a:gd name="connsiteX4" fmla="*/ 749465 w 1498930"/>
              <a:gd name="connsiteY4" fmla="*/ 0 h 149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930" h="1498930">
                <a:moveTo>
                  <a:pt x="749465" y="0"/>
                </a:moveTo>
                <a:cubicBezTo>
                  <a:pt x="1163383" y="0"/>
                  <a:pt x="1498930" y="335547"/>
                  <a:pt x="1498930" y="749465"/>
                </a:cubicBezTo>
                <a:cubicBezTo>
                  <a:pt x="1498930" y="1163383"/>
                  <a:pt x="1163383" y="1498930"/>
                  <a:pt x="749465" y="1498930"/>
                </a:cubicBezTo>
                <a:cubicBezTo>
                  <a:pt x="335547" y="1498930"/>
                  <a:pt x="0" y="1163383"/>
                  <a:pt x="0" y="749465"/>
                </a:cubicBezTo>
                <a:cubicBezTo>
                  <a:pt x="0" y="335547"/>
                  <a:pt x="335547" y="0"/>
                  <a:pt x="749465" y="0"/>
                </a:cubicBez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D86330-B378-CE58-E904-0AD408135C9A}"/>
              </a:ext>
            </a:extLst>
          </p:cNvPr>
          <p:cNvSpPr txBox="1"/>
          <p:nvPr/>
        </p:nvSpPr>
        <p:spPr>
          <a:xfrm>
            <a:off x="7152968" y="-1637071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5003F3-2133-DC02-25FF-ED741DAF37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281" y="4588004"/>
            <a:ext cx="1498930" cy="1498930"/>
          </a:xfrm>
          <a:custGeom>
            <a:avLst/>
            <a:gdLst>
              <a:gd name="connsiteX0" fmla="*/ 749465 w 1498930"/>
              <a:gd name="connsiteY0" fmla="*/ 0 h 1498930"/>
              <a:gd name="connsiteX1" fmla="*/ 1498930 w 1498930"/>
              <a:gd name="connsiteY1" fmla="*/ 749465 h 1498930"/>
              <a:gd name="connsiteX2" fmla="*/ 749465 w 1498930"/>
              <a:gd name="connsiteY2" fmla="*/ 1498930 h 1498930"/>
              <a:gd name="connsiteX3" fmla="*/ 0 w 1498930"/>
              <a:gd name="connsiteY3" fmla="*/ 749465 h 1498930"/>
              <a:gd name="connsiteX4" fmla="*/ 749465 w 1498930"/>
              <a:gd name="connsiteY4" fmla="*/ 0 h 149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930" h="1498930">
                <a:moveTo>
                  <a:pt x="749465" y="0"/>
                </a:moveTo>
                <a:cubicBezTo>
                  <a:pt x="1163383" y="0"/>
                  <a:pt x="1498930" y="335547"/>
                  <a:pt x="1498930" y="749465"/>
                </a:cubicBezTo>
                <a:cubicBezTo>
                  <a:pt x="1498930" y="1163383"/>
                  <a:pt x="1163383" y="1498930"/>
                  <a:pt x="749465" y="1498930"/>
                </a:cubicBezTo>
                <a:cubicBezTo>
                  <a:pt x="335547" y="1498930"/>
                  <a:pt x="0" y="1163383"/>
                  <a:pt x="0" y="749465"/>
                </a:cubicBezTo>
                <a:cubicBezTo>
                  <a:pt x="0" y="335547"/>
                  <a:pt x="335547" y="0"/>
                  <a:pt x="749465" y="0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C700FD-E629-81A1-5BF6-48DC210B79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429" y="4588004"/>
            <a:ext cx="1498930" cy="1498930"/>
          </a:xfrm>
          <a:custGeom>
            <a:avLst/>
            <a:gdLst>
              <a:gd name="connsiteX0" fmla="*/ 749465 w 1498930"/>
              <a:gd name="connsiteY0" fmla="*/ 0 h 1498930"/>
              <a:gd name="connsiteX1" fmla="*/ 1498930 w 1498930"/>
              <a:gd name="connsiteY1" fmla="*/ 749465 h 1498930"/>
              <a:gd name="connsiteX2" fmla="*/ 749465 w 1498930"/>
              <a:gd name="connsiteY2" fmla="*/ 1498930 h 1498930"/>
              <a:gd name="connsiteX3" fmla="*/ 0 w 1498930"/>
              <a:gd name="connsiteY3" fmla="*/ 749465 h 1498930"/>
              <a:gd name="connsiteX4" fmla="*/ 749465 w 1498930"/>
              <a:gd name="connsiteY4" fmla="*/ 0 h 149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930" h="1498930">
                <a:moveTo>
                  <a:pt x="749465" y="0"/>
                </a:moveTo>
                <a:cubicBezTo>
                  <a:pt x="1163383" y="0"/>
                  <a:pt x="1498930" y="335547"/>
                  <a:pt x="1498930" y="749465"/>
                </a:cubicBezTo>
                <a:cubicBezTo>
                  <a:pt x="1498930" y="1163383"/>
                  <a:pt x="1163383" y="1498930"/>
                  <a:pt x="749465" y="1498930"/>
                </a:cubicBezTo>
                <a:cubicBezTo>
                  <a:pt x="335547" y="1498930"/>
                  <a:pt x="0" y="1163383"/>
                  <a:pt x="0" y="749465"/>
                </a:cubicBezTo>
                <a:cubicBezTo>
                  <a:pt x="0" y="335547"/>
                  <a:pt x="335547" y="0"/>
                  <a:pt x="749465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F3448-33E5-6E51-446A-46F7BD7738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0934" y="4684943"/>
            <a:ext cx="1402390" cy="1401991"/>
          </a:xfrm>
          <a:custGeom>
            <a:avLst/>
            <a:gdLst>
              <a:gd name="connsiteX0" fmla="*/ 749465 w 1498930"/>
              <a:gd name="connsiteY0" fmla="*/ 0 h 1498930"/>
              <a:gd name="connsiteX1" fmla="*/ 1498930 w 1498930"/>
              <a:gd name="connsiteY1" fmla="*/ 749465 h 1498930"/>
              <a:gd name="connsiteX2" fmla="*/ 749465 w 1498930"/>
              <a:gd name="connsiteY2" fmla="*/ 1498930 h 1498930"/>
              <a:gd name="connsiteX3" fmla="*/ 0 w 1498930"/>
              <a:gd name="connsiteY3" fmla="*/ 749465 h 1498930"/>
              <a:gd name="connsiteX4" fmla="*/ 749465 w 1498930"/>
              <a:gd name="connsiteY4" fmla="*/ 0 h 149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930" h="1498930">
                <a:moveTo>
                  <a:pt x="749465" y="0"/>
                </a:moveTo>
                <a:cubicBezTo>
                  <a:pt x="1163383" y="0"/>
                  <a:pt x="1498930" y="335547"/>
                  <a:pt x="1498930" y="749465"/>
                </a:cubicBezTo>
                <a:cubicBezTo>
                  <a:pt x="1498930" y="1163383"/>
                  <a:pt x="1163383" y="1498930"/>
                  <a:pt x="749465" y="1498930"/>
                </a:cubicBezTo>
                <a:cubicBezTo>
                  <a:pt x="335547" y="1498930"/>
                  <a:pt x="0" y="1163383"/>
                  <a:pt x="0" y="749465"/>
                </a:cubicBezTo>
                <a:cubicBezTo>
                  <a:pt x="0" y="335547"/>
                  <a:pt x="335547" y="0"/>
                  <a:pt x="749465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97290C-A930-9F71-5C75-CA39A8AEFF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180" t="13336" r="10129"/>
          <a:stretch/>
        </p:blipFill>
        <p:spPr>
          <a:xfrm>
            <a:off x="8872660" y="4684943"/>
            <a:ext cx="1402390" cy="13987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8898FB-C2BA-CF6B-719A-76D312D70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1959"/>
      </p:ext>
    </p:extLst>
  </p:cSld>
  <p:clrMapOvr>
    <a:masterClrMapping/>
  </p:clrMapOvr>
  <p:transition advTm="112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6C6DE3F-A638-5847-9849-BA61D67F3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1" y="4192310"/>
            <a:ext cx="10903736" cy="842677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CB523275-23EF-694B-B29F-1B417AEE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Prepare for annual enrollment</a:t>
            </a:r>
            <a:br>
              <a:rPr lang="en-US" spc="300" dirty="0"/>
            </a:br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6EBFE0D-C00B-8E42-A336-9B776777B966}"/>
              </a:ext>
            </a:extLst>
          </p:cNvPr>
          <p:cNvGrpSpPr/>
          <p:nvPr/>
        </p:nvGrpSpPr>
        <p:grpSpPr>
          <a:xfrm>
            <a:off x="644132" y="4132814"/>
            <a:ext cx="10594919" cy="975077"/>
            <a:chOff x="1000451" y="4626220"/>
            <a:chExt cx="10594919" cy="97507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3192BC-8C89-448D-A439-B8784CBC9F0A}"/>
                </a:ext>
              </a:extLst>
            </p:cNvPr>
            <p:cNvSpPr/>
            <p:nvPr/>
          </p:nvSpPr>
          <p:spPr>
            <a:xfrm>
              <a:off x="1000451" y="4626220"/>
              <a:ext cx="10594919" cy="8632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AF8BEB-2857-483C-92FC-0FFE964C1387}"/>
                </a:ext>
              </a:extLst>
            </p:cNvPr>
            <p:cNvSpPr txBox="1"/>
            <p:nvPr/>
          </p:nvSpPr>
          <p:spPr>
            <a:xfrm>
              <a:off x="1184429" y="4764626"/>
              <a:ext cx="10149185" cy="836671"/>
            </a:xfrm>
            <a:prstGeom prst="rect">
              <a:avLst/>
            </a:prstGeom>
            <a:noFill/>
          </p:spPr>
          <p:txBody>
            <a:bodyPr wrap="square" lIns="91440" tIns="45720" rIns="91440" rtlCol="0" anchor="t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Remember, you must enroll if you would like to change plans, add or delete dependents, or contribute to a Flexible Spending Account (FSA) or Health Savings Account (HSA) in 2024. 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752679A-1DB2-40A1-8A45-23625D5F73FC}"/>
              </a:ext>
            </a:extLst>
          </p:cNvPr>
          <p:cNvSpPr/>
          <p:nvPr/>
        </p:nvSpPr>
        <p:spPr>
          <a:xfrm>
            <a:off x="1075428" y="5567395"/>
            <a:ext cx="9759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Join the U.S. Benefits conversation on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Yammer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stay up to date on the latest benefits news.</a:t>
            </a:r>
          </a:p>
        </p:txBody>
      </p:sp>
      <p:sp>
        <p:nvSpPr>
          <p:cNvPr id="48" name="Arrow: Right 8">
            <a:extLst>
              <a:ext uri="{FF2B5EF4-FFF2-40B4-BE49-F238E27FC236}">
                <a16:creationId xmlns:a16="http://schemas.microsoft.com/office/drawing/2014/main" id="{D00050B7-DA97-DB40-9230-1FDEC42BE4A6}"/>
              </a:ext>
            </a:extLst>
          </p:cNvPr>
          <p:cNvSpPr/>
          <p:nvPr/>
        </p:nvSpPr>
        <p:spPr>
          <a:xfrm>
            <a:off x="693322" y="5602641"/>
            <a:ext cx="361017" cy="26806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8DA307-B3AE-F648-8D54-21D9C1084D6D}"/>
              </a:ext>
            </a:extLst>
          </p:cNvPr>
          <p:cNvSpPr/>
          <p:nvPr/>
        </p:nvSpPr>
        <p:spPr>
          <a:xfrm>
            <a:off x="595801" y="5173598"/>
            <a:ext cx="9759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Call the NXP Benefits Service Center at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1-888-375-2367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2D3004-8767-3D49-9D6C-2373AD103B39}"/>
              </a:ext>
            </a:extLst>
          </p:cNvPr>
          <p:cNvGrpSpPr/>
          <p:nvPr/>
        </p:nvGrpSpPr>
        <p:grpSpPr>
          <a:xfrm>
            <a:off x="643647" y="1153266"/>
            <a:ext cx="11049636" cy="2858126"/>
            <a:chOff x="643647" y="1153266"/>
            <a:chExt cx="11049636" cy="28581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B25C72-A702-487D-890E-170C3DD0A84D}"/>
                </a:ext>
              </a:extLst>
            </p:cNvPr>
            <p:cNvSpPr txBox="1"/>
            <p:nvPr/>
          </p:nvSpPr>
          <p:spPr>
            <a:xfrm>
              <a:off x="956655" y="1988191"/>
              <a:ext cx="1961624" cy="1820411"/>
            </a:xfrm>
            <a:prstGeom prst="rect">
              <a:avLst/>
            </a:prstGeom>
            <a:noFill/>
          </p:spPr>
          <p:txBody>
            <a:bodyPr wrap="square" lIns="91440" tIns="45720" rIns="91440" rtlCol="0" anchor="t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US" sz="1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899FB25-678C-4CDC-9189-C9D04E655133}"/>
                </a:ext>
              </a:extLst>
            </p:cNvPr>
            <p:cNvCxnSpPr>
              <a:cxnSpLocks/>
            </p:cNvCxnSpPr>
            <p:nvPr/>
          </p:nvCxnSpPr>
          <p:spPr>
            <a:xfrm>
              <a:off x="2648546" y="1490161"/>
              <a:ext cx="0" cy="2521231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7F223A3-F591-4563-A0F7-6C93B73A5C99}"/>
                </a:ext>
              </a:extLst>
            </p:cNvPr>
            <p:cNvCxnSpPr>
              <a:cxnSpLocks/>
            </p:cNvCxnSpPr>
            <p:nvPr/>
          </p:nvCxnSpPr>
          <p:spPr>
            <a:xfrm>
              <a:off x="4908177" y="1490161"/>
              <a:ext cx="11635" cy="2521231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DC6F6A3-6809-4AD7-9F6A-6498B1CF651A}"/>
                </a:ext>
              </a:extLst>
            </p:cNvPr>
            <p:cNvCxnSpPr>
              <a:cxnSpLocks/>
            </p:cNvCxnSpPr>
            <p:nvPr/>
          </p:nvCxnSpPr>
          <p:spPr>
            <a:xfrm>
              <a:off x="9483399" y="1490161"/>
              <a:ext cx="35653" cy="2521231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064CA1-6A5E-41AE-A6B7-F6E0EBAE4D5C}"/>
                </a:ext>
              </a:extLst>
            </p:cNvPr>
            <p:cNvSpPr txBox="1"/>
            <p:nvPr/>
          </p:nvSpPr>
          <p:spPr>
            <a:xfrm>
              <a:off x="643647" y="1832106"/>
              <a:ext cx="1915158" cy="1820411"/>
            </a:xfrm>
            <a:prstGeom prst="rect">
              <a:avLst/>
            </a:prstGeom>
            <a:noFill/>
          </p:spPr>
          <p:txBody>
            <a:bodyPr wrap="square" lIns="0" tIns="45720" rIns="0" rtlCol="0" anchor="t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about what’s in store for you in 2024. </a:t>
              </a:r>
            </a:p>
            <a:p>
              <a:pPr>
                <a:spcBef>
                  <a:spcPts val="600"/>
                </a:spcBef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</a:t>
              </a:r>
              <a:r>
                <a:rPr lang="en-US" sz="1400" b="1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nxp.com/benefits</a:t>
              </a:r>
              <a:r>
                <a:rPr lang="en-US" sz="14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review your options and read the Benefit Enrollment Guide.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7203D66-097D-4551-B181-27A6DFFEA74E}"/>
                </a:ext>
              </a:extLst>
            </p:cNvPr>
            <p:cNvSpPr/>
            <p:nvPr/>
          </p:nvSpPr>
          <p:spPr>
            <a:xfrm>
              <a:off x="1246095" y="1153266"/>
              <a:ext cx="710263" cy="7421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3736" tIns="91440" rIns="182880" bIns="182880" rtlCol="0" anchor="t"/>
            <a:lstStyle/>
            <a:p>
              <a:r>
                <a:rPr lang="en-US" sz="2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40705E-95FB-4640-8FE7-CE7D6A437D9B}"/>
                </a:ext>
              </a:extLst>
            </p:cNvPr>
            <p:cNvSpPr txBox="1"/>
            <p:nvPr/>
          </p:nvSpPr>
          <p:spPr>
            <a:xfrm>
              <a:off x="2856815" y="1828290"/>
              <a:ext cx="1961624" cy="1820411"/>
            </a:xfrm>
            <a:prstGeom prst="rect">
              <a:avLst/>
            </a:prstGeom>
            <a:noFill/>
          </p:spPr>
          <p:txBody>
            <a:bodyPr wrap="square" lIns="0" tIns="45720" rIns="0" rtlCol="0" anchor="t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new by speaking to a benefits team member at the benefits table set up by the on-site flu shots. </a:t>
              </a:r>
            </a:p>
            <a:p>
              <a:pPr>
                <a:spcBef>
                  <a:spcPts val="600"/>
                </a:spcBef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the Annual Enrollment video on </a:t>
              </a:r>
              <a:r>
                <a:rPr lang="en-US" sz="1400" b="1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nxp.com/benefits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264D2EE-7C2F-9B49-8E55-9C6AA8294EDC}"/>
                </a:ext>
              </a:extLst>
            </p:cNvPr>
            <p:cNvSpPr/>
            <p:nvPr/>
          </p:nvSpPr>
          <p:spPr>
            <a:xfrm>
              <a:off x="3482496" y="1153266"/>
              <a:ext cx="710263" cy="7421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3736" tIns="91440" rIns="182880" bIns="182880" rtlCol="0" anchor="t"/>
            <a:lstStyle/>
            <a:p>
              <a:r>
                <a:rPr lang="en-US" sz="2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32D1FC-7A1D-4960-AE3C-F92E47BEF625}"/>
                </a:ext>
              </a:extLst>
            </p:cNvPr>
            <p:cNvSpPr txBox="1"/>
            <p:nvPr/>
          </p:nvSpPr>
          <p:spPr>
            <a:xfrm>
              <a:off x="9727323" y="1801960"/>
              <a:ext cx="1965960" cy="2061467"/>
            </a:xfrm>
            <a:prstGeom prst="rect">
              <a:avLst/>
            </a:prstGeom>
            <a:noFill/>
          </p:spPr>
          <p:txBody>
            <a:bodyPr wrap="square" lIns="0" tIns="45720" rIns="0" rtlCol="0" anchor="t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Enroll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options that best meet your needs and budget </a:t>
              </a: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</a:t>
              </a:r>
              <a:b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 27, 2023,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at </a:t>
              </a:r>
              <a:r>
                <a:rPr lang="en-US" sz="1400" b="1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nxp.com/benefits</a:t>
              </a:r>
              <a:r>
                <a:rPr lang="en-US" sz="14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or</a:t>
              </a:r>
              <a:br>
                <a:rPr lang="en-US" sz="14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  <a:hlinkClick r:id="rId8"/>
                </a:rPr>
                <a:t>My Apps – Microsoft bswift (U.S. only)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05CED10-1434-154B-BAB5-254AC184B356}"/>
                </a:ext>
              </a:extLst>
            </p:cNvPr>
            <p:cNvSpPr/>
            <p:nvPr/>
          </p:nvSpPr>
          <p:spPr>
            <a:xfrm>
              <a:off x="10355172" y="1153266"/>
              <a:ext cx="710263" cy="7421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3736" tIns="91440" rIns="182880" bIns="182880" rtlCol="0" anchor="t"/>
            <a:lstStyle/>
            <a:p>
              <a:r>
                <a:rPr lang="en-US" sz="2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D5D81F-5387-44CE-A8A1-F6A237C13D28}"/>
                </a:ext>
              </a:extLst>
            </p:cNvPr>
            <p:cNvSpPr txBox="1"/>
            <p:nvPr/>
          </p:nvSpPr>
          <p:spPr>
            <a:xfrm>
              <a:off x="7427701" y="1828291"/>
              <a:ext cx="1965960" cy="1820411"/>
            </a:xfrm>
            <a:prstGeom prst="rect">
              <a:avLst/>
            </a:prstGeom>
            <a:noFill/>
          </p:spPr>
          <p:txBody>
            <a:bodyPr wrap="square" lIns="0" tIns="45720" rIns="0" rtlCol="0" anchor="t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spcBef>
                  <a:spcPts val="600"/>
                </a:spcBef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Talk t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Emma for personalized guidance about your medical options as you make your 2024 enrollment elections.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C1D03A6-7779-0844-B461-20513AAC3491}"/>
                </a:ext>
              </a:extLst>
            </p:cNvPr>
            <p:cNvSpPr/>
            <p:nvPr/>
          </p:nvSpPr>
          <p:spPr>
            <a:xfrm>
              <a:off x="8055550" y="1153266"/>
              <a:ext cx="710263" cy="7421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3736" tIns="91440" rIns="182880" bIns="182880" rtlCol="0" anchor="t"/>
            <a:lstStyle/>
            <a:p>
              <a:r>
                <a:rPr lang="en-US" sz="2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2F15AA-CD24-0F4A-AD88-A708A2A27984}"/>
                </a:ext>
              </a:extLst>
            </p:cNvPr>
            <p:cNvSpPr txBox="1"/>
            <p:nvPr/>
          </p:nvSpPr>
          <p:spPr>
            <a:xfrm>
              <a:off x="5128081" y="1828291"/>
              <a:ext cx="1965960" cy="1820411"/>
            </a:xfrm>
            <a:prstGeom prst="rect">
              <a:avLst/>
            </a:prstGeom>
            <a:noFill/>
          </p:spPr>
          <p:txBody>
            <a:bodyPr wrap="square" lIns="0" tIns="45720" rIns="0" rtlCol="0" anchor="t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personalized enrollment checklist. Visit </a:t>
              </a:r>
              <a:r>
                <a:rPr lang="en-US" sz="1400" b="1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nxp.com/benefits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2B2408A-5397-294E-B047-09FDAB6F18B3}"/>
                </a:ext>
              </a:extLst>
            </p:cNvPr>
            <p:cNvSpPr/>
            <p:nvPr/>
          </p:nvSpPr>
          <p:spPr>
            <a:xfrm>
              <a:off x="5755930" y="1153266"/>
              <a:ext cx="710263" cy="7421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3736" tIns="91440" rIns="182880" bIns="182880" rtlCol="0" anchor="t"/>
            <a:lstStyle/>
            <a:p>
              <a:r>
                <a:rPr lang="en-US" sz="2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5980E6A-6157-9B40-B81A-686569D0A7C9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79" y="1490161"/>
              <a:ext cx="35653" cy="2521231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FF872E-60DE-CABC-2D1C-746349F3F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48129"/>
      </p:ext>
    </p:extLst>
  </p:cSld>
  <p:clrMapOvr>
    <a:masterClrMapping/>
  </p:clrMapOvr>
  <p:transition advTm="368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1FF848-7973-AD42-B7A2-A5F208AE9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902"/>
            <a:ext cx="4622799" cy="677909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862F23-901D-DD42-93EB-FED5B4B232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18462" y="1668087"/>
            <a:ext cx="6118506" cy="3521825"/>
          </a:xfrm>
        </p:spPr>
        <p:txBody>
          <a:bodyPr/>
          <a:lstStyle/>
          <a:p>
            <a:pPr marL="0" indent="0">
              <a:spcAft>
                <a:spcPts val="1275"/>
              </a:spcAft>
              <a:buNone/>
            </a:pPr>
            <a:r>
              <a:rPr lang="en-US" sz="2400" b="1" dirty="0"/>
              <a:t>Enroll by October 27 </a:t>
            </a:r>
            <a:r>
              <a:rPr lang="en-US" sz="2400" dirty="0"/>
              <a:t>if you want to: </a:t>
            </a:r>
          </a:p>
          <a:p>
            <a:r>
              <a:rPr lang="en-US" sz="1800" dirty="0"/>
              <a:t>Change your medical, dental or vision plan elections</a:t>
            </a:r>
          </a:p>
          <a:p>
            <a:r>
              <a:rPr lang="en-US" sz="1800" dirty="0"/>
              <a:t>Contribute to a Health Care or Dependent Care FSA</a:t>
            </a:r>
          </a:p>
          <a:p>
            <a:r>
              <a:rPr lang="en-US" sz="1800" dirty="0"/>
              <a:t>Start or change your HSA contributions</a:t>
            </a:r>
          </a:p>
          <a:p>
            <a:r>
              <a:rPr lang="en-US" sz="1800" dirty="0"/>
              <a:t>Enroll or make changes to your life insurance, AD&amp;D, legal or identity theft benefits 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083168-81A3-084D-8B34-5F92261F11E9}"/>
              </a:ext>
            </a:extLst>
          </p:cNvPr>
          <p:cNvSpPr/>
          <p:nvPr/>
        </p:nvSpPr>
        <p:spPr>
          <a:xfrm>
            <a:off x="127722" y="892230"/>
            <a:ext cx="4266478" cy="3720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457200" rIns="182880" bIns="365760" rtlCol="0" anchor="t"/>
          <a:lstStyle/>
          <a:p>
            <a:pPr marL="114300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Start at </a:t>
            </a:r>
            <a:r>
              <a:rPr lang="en-US" sz="2400" b="1" u="sng" dirty="0">
                <a:solidFill>
                  <a:schemeClr val="accent1"/>
                </a:solidFill>
              </a:rPr>
              <a:t>nxp.com/benefits</a:t>
            </a:r>
          </a:p>
          <a:p>
            <a:pPr marL="285750" indent="-285750">
              <a:spcBef>
                <a:spcPts val="575"/>
              </a:spcBef>
              <a:spcAft>
                <a:spcPts val="75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575"/>
              </a:spcBef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NXP network: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sign-on using your NXP credentials</a:t>
            </a:r>
          </a:p>
          <a:p>
            <a:pPr marL="285750" indent="-285750">
              <a:spcBef>
                <a:spcPts val="575"/>
              </a:spcBef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NXP network: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bswift user ID and password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12FA32-2549-AF45-8E94-EB9FA8E9382E}"/>
              </a:ext>
            </a:extLst>
          </p:cNvPr>
          <p:cNvGrpSpPr/>
          <p:nvPr/>
        </p:nvGrpSpPr>
        <p:grpSpPr>
          <a:xfrm>
            <a:off x="423385" y="1291475"/>
            <a:ext cx="946803" cy="947167"/>
            <a:chOff x="6976245" y="1612079"/>
            <a:chExt cx="946803" cy="9471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03D5D9-7C5D-CE40-AB16-9D3FE21F397C}"/>
                </a:ext>
              </a:extLst>
            </p:cNvPr>
            <p:cNvSpPr/>
            <p:nvPr/>
          </p:nvSpPr>
          <p:spPr>
            <a:xfrm>
              <a:off x="6976246" y="1612444"/>
              <a:ext cx="946802" cy="9468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1B7284-6821-554F-BA86-5FFD0576A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6245" y="1612079"/>
              <a:ext cx="946802" cy="946802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CFAFE49-895C-FE4D-9ED7-0B8EA521D108}"/>
              </a:ext>
            </a:extLst>
          </p:cNvPr>
          <p:cNvSpPr/>
          <p:nvPr/>
        </p:nvSpPr>
        <p:spPr>
          <a:xfrm>
            <a:off x="4985697" y="4434182"/>
            <a:ext cx="6118505" cy="1091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+mj-lt"/>
              </a:rPr>
              <a:t>Get your personalized enrollment checklist at nxp.com/benefits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E3D414-4C08-6959-C360-7D846EA8D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2888"/>
      </p:ext>
    </p:extLst>
  </p:cSld>
  <p:clrMapOvr>
    <a:masterClrMapping/>
  </p:clrMapOvr>
  <p:transition advTm="31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5B404-6DA7-4F9B-B36B-70445AA93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24" y="413840"/>
            <a:ext cx="11425752" cy="654049"/>
          </a:xfrm>
        </p:spPr>
        <p:txBody>
          <a:bodyPr/>
          <a:lstStyle/>
          <a:p>
            <a:r>
              <a:rPr lang="en-US" dirty="0"/>
              <a:t>Your 401(</a:t>
            </a:r>
            <a:r>
              <a:rPr lang="en-US" cap="none" dirty="0"/>
              <a:t>k</a:t>
            </a:r>
            <a:r>
              <a:rPr lang="en-US" dirty="0"/>
              <a:t>)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488A5-F9E4-4122-8A9F-C591E7396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055" y="5253752"/>
            <a:ext cx="10663889" cy="904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baseline="30000" dirty="0"/>
              <a:t>1</a:t>
            </a:r>
            <a:r>
              <a:rPr lang="en-US" sz="900" dirty="0"/>
              <a:t> A distribution from a Roth 401(k) is tax free and penalty free, provided that the five-year aging requirement has been satisfied and one of the following conditions is met: age 59½, disability, or death.</a:t>
            </a:r>
          </a:p>
          <a:p>
            <a:pPr marL="0" indent="0">
              <a:buNone/>
            </a:pPr>
            <a:r>
              <a:rPr lang="en-US" sz="900" baseline="30000" dirty="0"/>
              <a:t>2</a:t>
            </a:r>
            <a:r>
              <a:rPr lang="en-US" sz="900" dirty="0"/>
              <a:t> A partial distribution from a qualified plan must include a proportional share of the pre-tax and after-tax amounts in the account. Therefore, while the portion of your distribution associated with your after-tax contribution is not taxable, the portion of your distribution associated with any pre-tax contributions or earnings on pre-tax or after-tax contributions is taxable.</a:t>
            </a:r>
          </a:p>
          <a:p>
            <a:pPr marL="0" indent="0">
              <a:buNone/>
            </a:pPr>
            <a:r>
              <a:rPr lang="en-US" sz="9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</a:t>
            </a:r>
            <a:r>
              <a:rPr lang="en-US" sz="900" dirty="0">
                <a:solidFill>
                  <a:srgbClr val="2123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imits are projected to increase for 2024; however, the 2024 limits have not yet been released by the IRS. 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2024 contribution limits will be posted to nxp.com/benefits when they are available.</a:t>
            </a:r>
            <a:endParaRPr lang="en-US" sz="9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0C7452-32B0-422B-8937-77252C805CB9}"/>
              </a:ext>
            </a:extLst>
          </p:cNvPr>
          <p:cNvSpPr txBox="1">
            <a:spLocks/>
          </p:cNvSpPr>
          <p:nvPr/>
        </p:nvSpPr>
        <p:spPr>
          <a:xfrm>
            <a:off x="576072" y="943062"/>
            <a:ext cx="10854956" cy="1245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9863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−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1175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8975" indent="-17780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0425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70000"/>
              <a:buFont typeface="Arial" pitchFamily="34" charset="0"/>
              <a:buChar char="−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304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6pPr>
            <a:lvl7pPr marL="26876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7pPr>
            <a:lvl8pPr marL="31448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8pPr>
            <a:lvl9pPr marL="36020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600" kern="0" dirty="0">
                <a:solidFill>
                  <a:schemeClr val="tx1"/>
                </a:solidFill>
              </a:rPr>
              <a:t>Three ways to contribute: pre-tax, Roth and after-tax contributions.</a:t>
            </a:r>
          </a:p>
          <a:p>
            <a:r>
              <a:rPr lang="en-US" sz="1600" kern="0" dirty="0">
                <a:solidFill>
                  <a:schemeClr val="tx1"/>
                </a:solidFill>
              </a:rPr>
              <a:t>NXP matches your pre-tax and Roth contributions, including catch-up, dollar for dollar up to 5% of your eligible earnings. NXP does not match after-tax contributions.</a:t>
            </a:r>
          </a:p>
          <a:p>
            <a:r>
              <a:rPr lang="en-US" sz="1600" kern="0" dirty="0">
                <a:solidFill>
                  <a:schemeClr val="tx1"/>
                </a:solidFill>
              </a:rPr>
              <a:t>You can use the Roth in-plan conversion feature to convert your after-tax and/or pre-tax contributions to Roth.</a:t>
            </a:r>
            <a:endParaRPr lang="en-US" sz="1400" kern="0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5EEC6C97-A3C9-6109-5618-2675626A9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994632"/>
              </p:ext>
            </p:extLst>
          </p:nvPr>
        </p:nvGraphicFramePr>
        <p:xfrm>
          <a:off x="767138" y="2238752"/>
          <a:ext cx="10663889" cy="30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929">
                  <a:extLst>
                    <a:ext uri="{9D8B030D-6E8A-4147-A177-3AD203B41FA5}">
                      <a16:colId xmlns:a16="http://schemas.microsoft.com/office/drawing/2014/main" val="172733545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3932085771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751911683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332608357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770038921"/>
                    </a:ext>
                  </a:extLst>
                </a:gridCol>
              </a:tblGrid>
              <a:tr h="409615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Pre-tax Contributions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Roth Contributions</a:t>
                      </a:r>
                    </a:p>
                  </a:txBody>
                  <a:tcPr anchor="ctr">
                    <a:solidFill>
                      <a:srgbClr val="FFA0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After-tax Contributions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Employer Match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79842"/>
                  </a:ext>
                </a:extLst>
              </a:tr>
              <a:tr h="240950">
                <a:tc>
                  <a:txBody>
                    <a:bodyPr/>
                    <a:lstStyle/>
                    <a:p>
                      <a:r>
                        <a:rPr lang="en-US" sz="1200" dirty="0"/>
                        <a:t>Are contributions taxed when made?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229478"/>
                  </a:ext>
                </a:extLst>
              </a:tr>
              <a:tr h="240950">
                <a:tc>
                  <a:txBody>
                    <a:bodyPr/>
                    <a:lstStyle/>
                    <a:p>
                      <a:r>
                        <a:rPr lang="en-US" sz="1200" dirty="0"/>
                        <a:t>Are contributions taxed when distributed?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  <a:r>
                        <a:rPr lang="en-US" sz="1200" baseline="30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025586"/>
                  </a:ext>
                </a:extLst>
              </a:tr>
              <a:tr h="240950">
                <a:tc>
                  <a:txBody>
                    <a:bodyPr/>
                    <a:lstStyle/>
                    <a:p>
                      <a:r>
                        <a:rPr lang="en-US" sz="1200" dirty="0"/>
                        <a:t>Are earnings taxed when distributed?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</a:t>
                      </a:r>
                      <a:r>
                        <a:rPr lang="en-US" sz="1200" baseline="30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Yes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243667"/>
                  </a:ext>
                </a:extLst>
              </a:tr>
              <a:tr h="409615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What are the IRS limits?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$22,500 for 2023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 for employee pre-tax and Roth contributions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6131769"/>
                  </a:ext>
                </a:extLst>
              </a:tr>
              <a:tr h="409615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$66,000 for 2023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, including employee pre-tax, Roth, after-tax and employer match contributions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7921598"/>
                  </a:ext>
                </a:extLst>
              </a:tr>
              <a:tr h="915610">
                <a:tc>
                  <a:txBody>
                    <a:bodyPr/>
                    <a:lstStyle/>
                    <a:p>
                      <a:r>
                        <a:rPr lang="en-US" sz="1200" dirty="0"/>
                        <a:t>What is the catch-up contribution for a person age 50 or older?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An additional $7,500 for 2023</a:t>
                      </a:r>
                      <a:r>
                        <a:rPr lang="en-US" sz="1200" baseline="30000" dirty="0"/>
                        <a:t>3</a:t>
                      </a:r>
                      <a:r>
                        <a:rPr lang="en-US" sz="1200" dirty="0"/>
                        <a:t>.  Catch-up contributions may be made on a pre-tax and/or Roth basis and are in addition to the combined pre-tax and Roth $22,500 annual limit, as well as the $66,000 annual additions limit, which applies to the total contributions made to your 401(k) account, including pre-tax, Roth, after-tax, and employer contributions.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728995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42C5B5-582E-0573-07A1-D76FE1C68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8385"/>
      </p:ext>
    </p:extLst>
  </p:cSld>
  <p:clrMapOvr>
    <a:masterClrMapping/>
  </p:clrMapOvr>
  <p:transition advTm="45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C3079-A8DB-964E-8705-39570F0B1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42" y="1247564"/>
            <a:ext cx="10462114" cy="1056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775" y="310853"/>
            <a:ext cx="11425752" cy="654049"/>
          </a:xfrm>
        </p:spPr>
        <p:txBody>
          <a:bodyPr/>
          <a:lstStyle/>
          <a:p>
            <a:r>
              <a:rPr lang="en-US" dirty="0"/>
              <a:t>Your 401(</a:t>
            </a:r>
            <a:r>
              <a:rPr lang="en-US" cap="none" dirty="0"/>
              <a:t>k</a:t>
            </a:r>
            <a:r>
              <a:rPr lang="en-US" dirty="0"/>
              <a:t>) plan</a:t>
            </a:r>
            <a:br>
              <a:rPr lang="en-US" dirty="0"/>
            </a:br>
            <a:r>
              <a:rPr lang="en-US" sz="700" dirty="0"/>
              <a:t> </a:t>
            </a:r>
            <a:br>
              <a:rPr lang="en-US" dirty="0"/>
            </a:br>
            <a:r>
              <a:rPr lang="en-US" sz="1600" cap="none" spc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Take charge of your financial future: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516B0D1-DB56-1FD0-4722-5D2440B5A6C1}"/>
              </a:ext>
            </a:extLst>
          </p:cNvPr>
          <p:cNvSpPr txBox="1">
            <a:spLocks/>
          </p:cNvSpPr>
          <p:nvPr/>
        </p:nvSpPr>
        <p:spPr>
          <a:xfrm>
            <a:off x="1713939" y="1312270"/>
            <a:ext cx="9328418" cy="894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69863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−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1175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8975" indent="-17780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0425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70000"/>
              <a:buFont typeface="Arial" pitchFamily="34" charset="0"/>
              <a:buChar char="−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304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6pPr>
            <a:lvl7pPr marL="26876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7pPr>
            <a:lvl8pPr marL="31448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8pPr>
            <a:lvl9pPr marL="36020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900" b="1" kern="0" dirty="0">
                <a:solidFill>
                  <a:schemeClr val="tx1"/>
                </a:solidFill>
              </a:rPr>
              <a:t>REVIEW YOUR ACCOUNT – </a:t>
            </a:r>
            <a:r>
              <a:rPr lang="en-US" sz="1900" kern="0" dirty="0">
                <a:solidFill>
                  <a:schemeClr val="tx1"/>
                </a:solidFill>
              </a:rPr>
              <a:t>Review your account balances, contribution amount and investments</a:t>
            </a:r>
          </a:p>
          <a:p>
            <a:r>
              <a:rPr lang="en-US" sz="1600" kern="0" dirty="0">
                <a:solidFill>
                  <a:schemeClr val="tx1"/>
                </a:solidFill>
              </a:rPr>
              <a:t>Log in to netbenefits.com and select Quick Links</a:t>
            </a:r>
          </a:p>
          <a:p>
            <a:r>
              <a:rPr lang="en-US" sz="1600" kern="0" dirty="0">
                <a:solidFill>
                  <a:schemeClr val="tx1"/>
                </a:solidFill>
              </a:rPr>
              <a:t>Select </a:t>
            </a:r>
            <a:r>
              <a:rPr lang="en-US" sz="1600" i="1" kern="0" dirty="0">
                <a:solidFill>
                  <a:schemeClr val="tx1"/>
                </a:solidFill>
              </a:rPr>
              <a:t>Summary</a:t>
            </a:r>
            <a:r>
              <a:rPr lang="en-US" sz="1600" kern="0" dirty="0">
                <a:solidFill>
                  <a:schemeClr val="tx1"/>
                </a:solidFill>
              </a:rPr>
              <a:t> and review your information under the </a:t>
            </a:r>
            <a:r>
              <a:rPr lang="en-US" sz="1600" i="1" kern="0" dirty="0">
                <a:solidFill>
                  <a:schemeClr val="tx1"/>
                </a:solidFill>
              </a:rPr>
              <a:t>Contributions</a:t>
            </a:r>
            <a:r>
              <a:rPr lang="en-US" sz="1600" kern="0" dirty="0">
                <a:solidFill>
                  <a:schemeClr val="tx1"/>
                </a:solidFill>
              </a:rPr>
              <a:t> and </a:t>
            </a:r>
            <a:r>
              <a:rPr lang="en-US" sz="1600" i="1" kern="0" dirty="0">
                <a:solidFill>
                  <a:schemeClr val="tx1"/>
                </a:solidFill>
              </a:rPr>
              <a:t>Investments</a:t>
            </a:r>
            <a:r>
              <a:rPr lang="en-US" sz="1600" kern="0" dirty="0">
                <a:solidFill>
                  <a:schemeClr val="tx1"/>
                </a:solidFill>
              </a:rPr>
              <a:t> tabs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FA64AF-B493-27EE-3239-C60DE08DD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16" y="2417634"/>
            <a:ext cx="10462114" cy="1056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1A3B1D-6E9C-E315-AEB2-78461BC07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23" y="3598456"/>
            <a:ext cx="10462114" cy="13364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E37F8E-9F02-6683-5543-FE9A30BCC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14" y="5036240"/>
            <a:ext cx="10462114" cy="1056418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22FE122-AFD7-6670-3A14-EA6C9B8C6BF9}"/>
              </a:ext>
            </a:extLst>
          </p:cNvPr>
          <p:cNvSpPr txBox="1">
            <a:spLocks/>
          </p:cNvSpPr>
          <p:nvPr/>
        </p:nvSpPr>
        <p:spPr>
          <a:xfrm>
            <a:off x="1661983" y="2498782"/>
            <a:ext cx="9328418" cy="894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9863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−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1175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8975" indent="-17780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0425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70000"/>
              <a:buFont typeface="Arial" pitchFamily="34" charset="0"/>
              <a:buChar char="−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304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6pPr>
            <a:lvl7pPr marL="26876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7pPr>
            <a:lvl8pPr marL="31448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8pPr>
            <a:lvl9pPr marL="36020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kern="0" dirty="0">
                <a:solidFill>
                  <a:schemeClr val="tx1"/>
                </a:solidFill>
              </a:rPr>
              <a:t>REVIEW YOUR BENEFICIARY INFORMATION – </a:t>
            </a:r>
            <a:r>
              <a:rPr lang="en-US" sz="1600" kern="0" dirty="0">
                <a:solidFill>
                  <a:schemeClr val="tx1"/>
                </a:solidFill>
              </a:rPr>
              <a:t>It’s important that your beneficiaries are set up the way you want, and now might be a good time to take a look</a:t>
            </a:r>
          </a:p>
          <a:p>
            <a:r>
              <a:rPr lang="en-US" sz="1400" kern="0" dirty="0">
                <a:solidFill>
                  <a:schemeClr val="tx1"/>
                </a:solidFill>
              </a:rPr>
              <a:t>Log in to netbenefits.com and select </a:t>
            </a:r>
            <a:r>
              <a:rPr lang="en-US" sz="1400" i="1" kern="0" dirty="0">
                <a:solidFill>
                  <a:schemeClr val="tx1"/>
                </a:solidFill>
              </a:rPr>
              <a:t>Update your beneficiaries </a:t>
            </a:r>
            <a:r>
              <a:rPr lang="en-US" sz="1400" kern="0" dirty="0">
                <a:solidFill>
                  <a:schemeClr val="tx1"/>
                </a:solidFill>
              </a:rPr>
              <a:t>under </a:t>
            </a:r>
            <a:r>
              <a:rPr lang="en-US" sz="1400" i="1" kern="0" dirty="0">
                <a:solidFill>
                  <a:schemeClr val="tx1"/>
                </a:solidFill>
              </a:rPr>
              <a:t>Accounts &amp; Benefits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928CED1-81DF-65E8-892C-631B42463EAD}"/>
              </a:ext>
            </a:extLst>
          </p:cNvPr>
          <p:cNvSpPr txBox="1">
            <a:spLocks/>
          </p:cNvSpPr>
          <p:nvPr/>
        </p:nvSpPr>
        <p:spPr>
          <a:xfrm>
            <a:off x="1620419" y="3708974"/>
            <a:ext cx="9328418" cy="1220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69863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−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1175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8975" indent="-17780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0425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70000"/>
              <a:buFont typeface="Arial" pitchFamily="34" charset="0"/>
              <a:buChar char="−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304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6pPr>
            <a:lvl7pPr marL="26876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7pPr>
            <a:lvl8pPr marL="31448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8pPr>
            <a:lvl9pPr marL="36020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Font typeface="Arial" pitchFamily="34" charset="0"/>
              <a:buNone/>
            </a:pPr>
            <a:r>
              <a:rPr lang="en-US" sz="1900" b="1" kern="0" dirty="0">
                <a:solidFill>
                  <a:schemeClr val="tx1"/>
                </a:solidFill>
              </a:rPr>
              <a:t>TAKE ADVANTAGE OF EDUCATIONAL RESOURCES</a:t>
            </a:r>
            <a:endParaRPr lang="en-US" sz="1900" kern="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tx1"/>
                </a:solidFill>
              </a:rPr>
              <a:t>Learn – </a:t>
            </a:r>
            <a:r>
              <a:rPr lang="en-US" sz="1600" kern="0" dirty="0">
                <a:solidFill>
                  <a:schemeClr val="tx1"/>
                </a:solidFill>
              </a:rPr>
              <a:t>Explore a collection of financial learning resources: articles, infographics, videos, and more.</a:t>
            </a:r>
            <a:br>
              <a:rPr lang="en-US" sz="1600" kern="0" dirty="0">
                <a:solidFill>
                  <a:schemeClr val="tx1"/>
                </a:solidFill>
              </a:rPr>
            </a:br>
            <a:r>
              <a:rPr lang="en-US" sz="1600" kern="0" dirty="0">
                <a:solidFill>
                  <a:schemeClr val="tx1"/>
                </a:solidFill>
              </a:rPr>
              <a:t>Select </a:t>
            </a:r>
            <a:r>
              <a:rPr lang="en-US" sz="1600" i="1" kern="0" dirty="0">
                <a:solidFill>
                  <a:schemeClr val="tx1"/>
                </a:solidFill>
              </a:rPr>
              <a:t>Plan &amp; Learn</a:t>
            </a:r>
            <a:r>
              <a:rPr lang="en-US" sz="1600" kern="0" dirty="0">
                <a:solidFill>
                  <a:schemeClr val="tx1"/>
                </a:solidFill>
              </a:rPr>
              <a:t> from netbenefits.com</a:t>
            </a: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Create a plan for your future – </a:t>
            </a:r>
            <a:r>
              <a:rPr lang="en-US" sz="1600" kern="0" dirty="0">
                <a:solidFill>
                  <a:schemeClr val="tx1"/>
                </a:solidFill>
              </a:rPr>
              <a:t>Model and plan for your financial goals using the Planning &amp; Guidance Center at NetBenefits.Fidelity.com/</a:t>
            </a:r>
            <a:r>
              <a:rPr lang="en-US" sz="1600" kern="0" dirty="0" err="1">
                <a:solidFill>
                  <a:schemeClr val="tx1"/>
                </a:solidFill>
              </a:rPr>
              <a:t>planningcenter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AD7CB6B-5C44-46CC-EF46-32B2AD8CF23B}"/>
              </a:ext>
            </a:extLst>
          </p:cNvPr>
          <p:cNvSpPr txBox="1">
            <a:spLocks/>
          </p:cNvSpPr>
          <p:nvPr/>
        </p:nvSpPr>
        <p:spPr>
          <a:xfrm>
            <a:off x="1638692" y="5090779"/>
            <a:ext cx="9328418" cy="894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9863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−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1175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8975" indent="-17780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0425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70000"/>
              <a:buFont typeface="Arial" pitchFamily="34" charset="0"/>
              <a:buChar char="−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304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6pPr>
            <a:lvl7pPr marL="26876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7pPr>
            <a:lvl8pPr marL="31448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8pPr>
            <a:lvl9pPr marL="36020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kern="0" dirty="0">
                <a:solidFill>
                  <a:schemeClr val="tx1"/>
                </a:solidFill>
              </a:rPr>
              <a:t>DOWNLOAD THE NETBENEFITS</a:t>
            </a:r>
            <a:r>
              <a:rPr lang="en-US" sz="1600" b="1" kern="0" baseline="30000" dirty="0">
                <a:solidFill>
                  <a:schemeClr val="tx1"/>
                </a:solidFill>
              </a:rPr>
              <a:t>®</a:t>
            </a:r>
            <a:r>
              <a:rPr lang="en-US" sz="1600" b="1" kern="0" dirty="0">
                <a:solidFill>
                  <a:schemeClr val="tx1"/>
                </a:solidFill>
              </a:rPr>
              <a:t> APP – </a:t>
            </a:r>
            <a:r>
              <a:rPr lang="en-US" sz="1600" kern="0" dirty="0">
                <a:solidFill>
                  <a:schemeClr val="tx1"/>
                </a:solidFill>
              </a:rPr>
              <a:t>Access all your Fidelity workplace accounts – anytime, anywhere – View, Act, Plan and Learn</a:t>
            </a:r>
          </a:p>
          <a:p>
            <a:r>
              <a:rPr lang="en-US" sz="1400" kern="0" dirty="0">
                <a:solidFill>
                  <a:schemeClr val="tx1"/>
                </a:solidFill>
              </a:rPr>
              <a:t>Fidelity.com/go/</a:t>
            </a:r>
            <a:r>
              <a:rPr lang="en-US" sz="1400" kern="0" dirty="0" err="1">
                <a:solidFill>
                  <a:schemeClr val="tx1"/>
                </a:solidFill>
              </a:rPr>
              <a:t>NetBenefitsapp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112891-31BB-8FF7-DD10-7E50641A7C43}"/>
              </a:ext>
            </a:extLst>
          </p:cNvPr>
          <p:cNvGrpSpPr/>
          <p:nvPr/>
        </p:nvGrpSpPr>
        <p:grpSpPr>
          <a:xfrm>
            <a:off x="818794" y="3756714"/>
            <a:ext cx="686464" cy="689854"/>
            <a:chOff x="6301636" y="1694079"/>
            <a:chExt cx="685800" cy="685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DADC321-F7AE-0DCF-E27E-F2925AC5E747}"/>
                </a:ext>
              </a:extLst>
            </p:cNvPr>
            <p:cNvSpPr/>
            <p:nvPr/>
          </p:nvSpPr>
          <p:spPr>
            <a:xfrm>
              <a:off x="6315491" y="1707934"/>
              <a:ext cx="658090" cy="658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5B22C2E-1239-49A9-C226-B2CB5CF16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1636" y="1694079"/>
              <a:ext cx="685800" cy="6858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7FD0E8-75EB-19DF-D8F3-10EECCE2A151}"/>
              </a:ext>
            </a:extLst>
          </p:cNvPr>
          <p:cNvGrpSpPr/>
          <p:nvPr/>
        </p:nvGrpSpPr>
        <p:grpSpPr>
          <a:xfrm>
            <a:off x="793368" y="2638465"/>
            <a:ext cx="716807" cy="682926"/>
            <a:chOff x="8076700" y="928040"/>
            <a:chExt cx="1519984" cy="15199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04165A3-BF32-023E-3C2D-F69BBB6480A3}"/>
                </a:ext>
              </a:extLst>
            </p:cNvPr>
            <p:cNvSpPr/>
            <p:nvPr/>
          </p:nvSpPr>
          <p:spPr>
            <a:xfrm>
              <a:off x="8117820" y="962705"/>
              <a:ext cx="1450654" cy="145065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5B3F161-D748-70EA-E1E4-21F73402B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6700" y="928040"/>
              <a:ext cx="1519984" cy="151998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DE2C2E-5A46-CD0F-238F-536424DD6E4E}"/>
              </a:ext>
            </a:extLst>
          </p:cNvPr>
          <p:cNvGrpSpPr/>
          <p:nvPr/>
        </p:nvGrpSpPr>
        <p:grpSpPr>
          <a:xfrm>
            <a:off x="819125" y="5187210"/>
            <a:ext cx="685800" cy="685800"/>
            <a:chOff x="646418" y="1694080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00E98E7-4C9D-D14E-2431-6E08AD8C4F82}"/>
                </a:ext>
              </a:extLst>
            </p:cNvPr>
            <p:cNvSpPr/>
            <p:nvPr/>
          </p:nvSpPr>
          <p:spPr>
            <a:xfrm>
              <a:off x="656371" y="1707934"/>
              <a:ext cx="658090" cy="658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B1517F7-D4C0-4D6E-B610-CE53EA55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6418" y="1694080"/>
              <a:ext cx="685800" cy="6858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69AAF-6E86-55A0-9581-A75CF7C1A06F}"/>
              </a:ext>
            </a:extLst>
          </p:cNvPr>
          <p:cNvGrpSpPr/>
          <p:nvPr/>
        </p:nvGrpSpPr>
        <p:grpSpPr>
          <a:xfrm>
            <a:off x="793369" y="1440588"/>
            <a:ext cx="712547" cy="670370"/>
            <a:chOff x="6976245" y="1612079"/>
            <a:chExt cx="946803" cy="9471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D1E4B1-32A3-63B5-7C03-E34800B5642A}"/>
                </a:ext>
              </a:extLst>
            </p:cNvPr>
            <p:cNvSpPr/>
            <p:nvPr/>
          </p:nvSpPr>
          <p:spPr>
            <a:xfrm>
              <a:off x="6976246" y="1612444"/>
              <a:ext cx="946802" cy="9468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2B23C4-92C6-871A-7C70-FF1C2DD34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6245" y="1612079"/>
              <a:ext cx="946802" cy="946802"/>
            </a:xfrm>
            <a:prstGeom prst="rect">
              <a:avLst/>
            </a:prstGeom>
          </p:spPr>
        </p:pic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D77DA2-D3BB-F2BF-84DE-15E8CC831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40410"/>
      </p:ext>
    </p:extLst>
  </p:cSld>
  <p:clrMapOvr>
    <a:masterClrMapping/>
  </p:clrMapOvr>
  <p:transition advTm="450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D625CF-7800-2649-B306-BF2A6624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 and get help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0D799-3A8D-8E47-A2C0-5B6991D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2730" y="1320800"/>
            <a:ext cx="6196032" cy="45976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Visit </a:t>
            </a:r>
            <a:r>
              <a:rPr lang="en-US" sz="2000" b="1" dirty="0"/>
              <a:t>nxp.com/benefits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Call: </a:t>
            </a:r>
            <a:r>
              <a:rPr lang="en-US" sz="2000" b="1" dirty="0"/>
              <a:t>1-888-375-2367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(Monday–Friday, 7 a.m.–7 p.m. CT)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Follow us on </a:t>
            </a:r>
            <a:r>
              <a:rPr lang="en-US" sz="2000" dirty="0">
                <a:hlinkClick r:id="rId7"/>
              </a:rPr>
              <a:t>Yammer</a:t>
            </a:r>
            <a:r>
              <a:rPr lang="en-US" sz="20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hlinkClick r:id="rId8"/>
              </a:rPr>
              <a:t>My Apps – Microsoft bswift (U.S. only)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401(k) questions, call the </a:t>
            </a:r>
            <a:r>
              <a:rPr lang="en-US" sz="2000" dirty="0">
                <a:solidFill>
                  <a:srgbClr val="3F3F3F"/>
                </a:solidFill>
                <a:effectLst/>
                <a:latin typeface="Helvetica" pitchFamily="2" charset="0"/>
              </a:rPr>
              <a:t>Retirement Service Center: </a:t>
            </a:r>
            <a:r>
              <a:rPr lang="en-US" sz="2000" b="1" dirty="0">
                <a:solidFill>
                  <a:srgbClr val="3F3F3F"/>
                </a:solidFill>
                <a:effectLst/>
                <a:latin typeface="Helvetica" pitchFamily="2" charset="0"/>
              </a:rPr>
              <a:t>1-844-697-4015 </a:t>
            </a:r>
            <a:br>
              <a:rPr lang="en-US" sz="2000" dirty="0">
                <a:solidFill>
                  <a:srgbClr val="3F3F3F"/>
                </a:solidFill>
                <a:effectLst/>
                <a:latin typeface="Helvetica" pitchFamily="2" charset="0"/>
              </a:rPr>
            </a:br>
            <a:r>
              <a:rPr lang="en-US" sz="2000" dirty="0"/>
              <a:t>(Monday–Friday, 7:30 a.m.–7:30 p.m. CT)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Be sure to </a:t>
            </a:r>
            <a:r>
              <a:rPr lang="en-US" sz="2000" b="1" dirty="0"/>
              <a:t>enroll by October 27.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B5DC0-049E-FF40-9D5B-391F6B5D0BF8}"/>
              </a:ext>
            </a:extLst>
          </p:cNvPr>
          <p:cNvSpPr txBox="1"/>
          <p:nvPr/>
        </p:nvSpPr>
        <p:spPr>
          <a:xfrm>
            <a:off x="-1676400" y="4332514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52950B6E-E432-7BC1-9822-A738D4A339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88900"/>
            <a:ext cx="4562475" cy="6778625"/>
          </a:xfrm>
        </p:spPr>
      </p:pic>
      <p:pic>
        <p:nvPicPr>
          <p:cNvPr id="17" name="Picture 16" descr="NXP Benefits. For what matters most.&#10;&#10;Description automatically generated">
            <a:extLst>
              <a:ext uri="{FF2B5EF4-FFF2-40B4-BE49-F238E27FC236}">
                <a16:creationId xmlns:a16="http://schemas.microsoft.com/office/drawing/2014/main" id="{02F42043-623C-CB44-0973-2BC35A1A8A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38" y="5276329"/>
            <a:ext cx="3177922" cy="12637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09D3C79-0EED-3550-E09A-E2DBAC6F38B5}"/>
              </a:ext>
            </a:extLst>
          </p:cNvPr>
          <p:cNvGrpSpPr/>
          <p:nvPr/>
        </p:nvGrpSpPr>
        <p:grpSpPr>
          <a:xfrm>
            <a:off x="593239" y="5276329"/>
            <a:ext cx="3177922" cy="71675"/>
            <a:chOff x="593238" y="5276329"/>
            <a:chExt cx="2916813" cy="1092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2EC0A9-D0E7-C8BB-7F38-2FD370660DEB}"/>
                </a:ext>
              </a:extLst>
            </p:cNvPr>
            <p:cNvSpPr/>
            <p:nvPr/>
          </p:nvSpPr>
          <p:spPr>
            <a:xfrm>
              <a:off x="593238" y="5276329"/>
              <a:ext cx="871376" cy="109267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933A34-66D2-C021-D632-3382F99ED504}"/>
                </a:ext>
              </a:extLst>
            </p:cNvPr>
            <p:cNvSpPr/>
            <p:nvPr/>
          </p:nvSpPr>
          <p:spPr>
            <a:xfrm>
              <a:off x="1464615" y="5276329"/>
              <a:ext cx="220698" cy="109267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CFB169-1AD1-859F-013D-3A7F3298ADE1}"/>
                </a:ext>
              </a:extLst>
            </p:cNvPr>
            <p:cNvSpPr/>
            <p:nvPr/>
          </p:nvSpPr>
          <p:spPr>
            <a:xfrm>
              <a:off x="1685313" y="5276329"/>
              <a:ext cx="671606" cy="109267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EBD337-A303-709A-BD6D-B11168BFAC87}"/>
                </a:ext>
              </a:extLst>
            </p:cNvPr>
            <p:cNvSpPr/>
            <p:nvPr/>
          </p:nvSpPr>
          <p:spPr>
            <a:xfrm>
              <a:off x="2356919" y="5276329"/>
              <a:ext cx="403345" cy="109267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8B2AB9-056E-A81C-EFEF-A614DA6E736C}"/>
                </a:ext>
              </a:extLst>
            </p:cNvPr>
            <p:cNvSpPr/>
            <p:nvPr/>
          </p:nvSpPr>
          <p:spPr>
            <a:xfrm>
              <a:off x="2758362" y="5276329"/>
              <a:ext cx="751689" cy="109267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ECE0A5-0432-9815-B2DE-B64CEC106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52E644-FC42-5075-5DC7-1397C83F1B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69424"/>
      </p:ext>
    </p:extLst>
  </p:cSld>
  <p:clrMapOvr>
    <a:masterClrMapping/>
  </p:clrMapOvr>
  <p:transition advTm="66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71A7-A751-D49A-0191-9D8BD40D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Onsite flu shots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52C43-6B9E-8473-8A27-C1839894EF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75" y="1189137"/>
            <a:ext cx="2644260" cy="1477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48CF8-A409-4D42-C940-1010D9F82426}"/>
              </a:ext>
            </a:extLst>
          </p:cNvPr>
          <p:cNvSpPr txBox="1"/>
          <p:nvPr/>
        </p:nvSpPr>
        <p:spPr>
          <a:xfrm>
            <a:off x="521829" y="1415249"/>
            <a:ext cx="2369289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Novi</a:t>
            </a:r>
          </a:p>
          <a:p>
            <a:r>
              <a:rPr lang="en-US" dirty="0"/>
              <a:t>Tuesday, October 10</a:t>
            </a:r>
          </a:p>
          <a:p>
            <a:r>
              <a:rPr lang="en-US" i="1" dirty="0"/>
              <a:t>9 a.m.–12 p.m. ET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69F702C-4519-7C8C-BC03-9D478EBE22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75" y="2934377"/>
            <a:ext cx="3626795" cy="20123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CDA7AC6-0748-8E80-D532-C729F2323880}"/>
              </a:ext>
            </a:extLst>
          </p:cNvPr>
          <p:cNvSpPr txBox="1"/>
          <p:nvPr/>
        </p:nvSpPr>
        <p:spPr>
          <a:xfrm>
            <a:off x="521829" y="3160490"/>
            <a:ext cx="2756648" cy="1636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Chandler</a:t>
            </a:r>
          </a:p>
          <a:p>
            <a:r>
              <a:rPr lang="en-US" dirty="0"/>
              <a:t>Tuesday, October 17 </a:t>
            </a:r>
          </a:p>
          <a:p>
            <a:pPr>
              <a:spcAft>
                <a:spcPts val="400"/>
              </a:spcAft>
            </a:pPr>
            <a:r>
              <a:rPr lang="en-US" dirty="0"/>
              <a:t>Wednesday, October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9 a.m.–1 p.m. MT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4:30 p.m.–7:30 p.m. MT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D4A78A1-828B-7860-E570-94102AAD7C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423" y="1189137"/>
            <a:ext cx="2644260" cy="14773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6DB36F5-01AF-E79B-677E-D98CB977091F}"/>
              </a:ext>
            </a:extLst>
          </p:cNvPr>
          <p:cNvSpPr txBox="1"/>
          <p:nvPr/>
        </p:nvSpPr>
        <p:spPr>
          <a:xfrm>
            <a:off x="3278477" y="1415249"/>
            <a:ext cx="2369289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San Diego</a:t>
            </a:r>
          </a:p>
          <a:p>
            <a:r>
              <a:rPr lang="en-US" dirty="0"/>
              <a:t>Tuesday, October 10</a:t>
            </a:r>
          </a:p>
          <a:p>
            <a:r>
              <a:rPr lang="en-US" i="1" dirty="0"/>
              <a:t>10 a.m.–12 p.m. PT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2C63805-1BFA-3835-6866-26E10A4DF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517" y="1189137"/>
            <a:ext cx="2870254" cy="147732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C6A2F27-F7EB-60E2-70B5-8AC6A6FE8FD4}"/>
              </a:ext>
            </a:extLst>
          </p:cNvPr>
          <p:cNvSpPr txBox="1"/>
          <p:nvPr/>
        </p:nvSpPr>
        <p:spPr>
          <a:xfrm>
            <a:off x="6048571" y="1415249"/>
            <a:ext cx="261614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Irvine</a:t>
            </a:r>
          </a:p>
          <a:p>
            <a:r>
              <a:rPr lang="en-US" dirty="0"/>
              <a:t>Wednesday, October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10 a.m.–12 p.m. PT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5647C91-875D-793C-E83D-DF30FBA3C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605" y="1189137"/>
            <a:ext cx="2644260" cy="147732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29C82AF-8A11-B3FC-2BFD-47FA68F2B208}"/>
              </a:ext>
            </a:extLst>
          </p:cNvPr>
          <p:cNvSpPr txBox="1"/>
          <p:nvPr/>
        </p:nvSpPr>
        <p:spPr>
          <a:xfrm>
            <a:off x="9044659" y="1415249"/>
            <a:ext cx="251720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Holger Way</a:t>
            </a:r>
          </a:p>
          <a:p>
            <a:r>
              <a:rPr lang="en-US" dirty="0"/>
              <a:t>Thursday, October 12</a:t>
            </a:r>
          </a:p>
          <a:p>
            <a:r>
              <a:rPr lang="en-US" i="1" dirty="0"/>
              <a:t>9 a.m.–1 p.m. PT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35F9509-0B4F-0822-C76C-4FF73B7CA3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072" y="2934377"/>
            <a:ext cx="3579934" cy="201237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4A41FFE-3965-20D3-5EC0-76F7A8ACA1FB}"/>
              </a:ext>
            </a:extLst>
          </p:cNvPr>
          <p:cNvSpPr txBox="1"/>
          <p:nvPr/>
        </p:nvSpPr>
        <p:spPr>
          <a:xfrm>
            <a:off x="4289126" y="3160490"/>
            <a:ext cx="2756648" cy="1636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Oak Hill</a:t>
            </a:r>
          </a:p>
          <a:p>
            <a:r>
              <a:rPr lang="en-US" dirty="0"/>
              <a:t>Monday, October 23</a:t>
            </a:r>
          </a:p>
          <a:p>
            <a:pPr>
              <a:spcAft>
                <a:spcPts val="400"/>
              </a:spcAft>
            </a:pPr>
            <a:r>
              <a:rPr lang="en-US" dirty="0"/>
              <a:t>Wednesday, October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9 a.m.–1 p.m. CT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4 p.m.–6 p.m. CT</a:t>
            </a:r>
            <a:endParaRPr lang="en-US" sz="1600" i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681E923-C2BC-8C0D-386C-F07EDE9715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08" y="2934377"/>
            <a:ext cx="3679358" cy="20123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DF14C23-9E18-FC75-D840-6DA76B605BA7}"/>
              </a:ext>
            </a:extLst>
          </p:cNvPr>
          <p:cNvSpPr txBox="1"/>
          <p:nvPr/>
        </p:nvSpPr>
        <p:spPr>
          <a:xfrm>
            <a:off x="8009561" y="3160490"/>
            <a:ext cx="2756648" cy="1636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Ed Bluestein</a:t>
            </a:r>
          </a:p>
          <a:p>
            <a:r>
              <a:rPr lang="en-US" dirty="0"/>
              <a:t>Tuesday, October 24</a:t>
            </a:r>
          </a:p>
          <a:p>
            <a:pPr>
              <a:spcAft>
                <a:spcPts val="400"/>
              </a:spcAft>
            </a:pPr>
            <a:r>
              <a:rPr lang="en-US" dirty="0"/>
              <a:t>Thursday, October 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9 a.m.–1 p.m. CT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4:30 p.m.–7:30 p.m. CT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9542220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4C78-B81A-473E-A2F3-0B9275DE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B6B2F-1F8A-1C4F-8C36-C38BDC43D846}"/>
              </a:ext>
            </a:extLst>
          </p:cNvPr>
          <p:cNvSpPr txBox="1"/>
          <p:nvPr/>
        </p:nvSpPr>
        <p:spPr>
          <a:xfrm>
            <a:off x="5774499" y="3632548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683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B3BFFE-A92C-4D01-AAEE-1D1BA6FDEFFE}"/>
              </a:ext>
            </a:extLst>
          </p:cNvPr>
          <p:cNvSpPr/>
          <p:nvPr/>
        </p:nvSpPr>
        <p:spPr>
          <a:xfrm>
            <a:off x="486382" y="1145203"/>
            <a:ext cx="5609618" cy="23664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097280" bIns="182880" rtlCol="0" anchor="t"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Delaying Medicare Parts A and B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If you turn 65 while still actively employed at NXP, you can delay Medicare Parts A and B without penalty if you enroll within eight months of losing coverage. You will enroll during a Special Enrollment Period and will need to also provide written proof of creditable drug coverage.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79D2E-E2C1-407F-82DF-B1348307F332}"/>
              </a:ext>
            </a:extLst>
          </p:cNvPr>
          <p:cNvSpPr/>
          <p:nvPr/>
        </p:nvSpPr>
        <p:spPr>
          <a:xfrm>
            <a:off x="486382" y="3688445"/>
            <a:ext cx="5609618" cy="24670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097280" bIns="182880" rtlCol="0" anchor="t"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Enrolling in only Part A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Medicare Part A is usually premium-free for most people, so you could opt to enroll in only Part A while still working. However, if you have a Health Savings Account (HSA), be aware that once you enroll in any part of Medicare, you cannot continue to make contributions to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your HSA.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AA536-2601-4464-81F5-BEE722145D9F}"/>
              </a:ext>
            </a:extLst>
          </p:cNvPr>
          <p:cNvSpPr/>
          <p:nvPr/>
        </p:nvSpPr>
        <p:spPr>
          <a:xfrm>
            <a:off x="6340642" y="1145203"/>
            <a:ext cx="5508458" cy="2366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097280" bIns="182880" rtlCol="0" anchor="t"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Is Medicare primary?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No, if you are enrolled in the Active NXP medical plans, NXP plans are primary, and Medicare is secondary.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F0361B-4856-4F5C-882C-8D343D18C43C}"/>
              </a:ext>
            </a:extLst>
          </p:cNvPr>
          <p:cNvSpPr/>
          <p:nvPr/>
        </p:nvSpPr>
        <p:spPr>
          <a:xfrm>
            <a:off x="6340640" y="3700637"/>
            <a:ext cx="5508459" cy="2467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097280" bIns="182880" rtlCol="0" anchor="t"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What happens when my spouse</a:t>
            </a:r>
            <a:br>
              <a:rPr lang="en-US" b="1" dirty="0">
                <a:solidFill>
                  <a:schemeClr val="tx1"/>
                </a:solidFill>
                <a:latin typeface="+mj-lt"/>
              </a:rPr>
            </a:br>
            <a:r>
              <a:rPr lang="en-US" b="1" dirty="0">
                <a:solidFill>
                  <a:schemeClr val="tx1"/>
                </a:solidFill>
                <a:latin typeface="+mj-lt"/>
              </a:rPr>
              <a:t>turns 65?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If you have a spouse or domestic partner on your plan who is turning 65, their NXP coverage will remain active, and the NXP plan will be primary</a:t>
            </a:r>
            <a:r>
              <a:rPr lang="en-US" sz="1600" dirty="0">
                <a:solidFill>
                  <a:schemeClr val="tx1"/>
                </a:solidFill>
              </a:rPr>
              <a:t>.  </a:t>
            </a: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A2DA7-140C-4E69-9B93-29F8982A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Medicare information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FD86D7-164A-7FBE-9815-2E6D2B94F779}"/>
              </a:ext>
            </a:extLst>
          </p:cNvPr>
          <p:cNvGrpSpPr/>
          <p:nvPr/>
        </p:nvGrpSpPr>
        <p:grpSpPr>
          <a:xfrm>
            <a:off x="10966965" y="1334418"/>
            <a:ext cx="685800" cy="685800"/>
            <a:chOff x="10966965" y="1295673"/>
            <a:chExt cx="685800" cy="685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D82B15-899F-6448-B298-2470A2EB7A1B}"/>
                </a:ext>
              </a:extLst>
            </p:cNvPr>
            <p:cNvSpPr/>
            <p:nvPr/>
          </p:nvSpPr>
          <p:spPr>
            <a:xfrm>
              <a:off x="10980424" y="1310320"/>
              <a:ext cx="658090" cy="6580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E45AC8-3C00-F742-BE60-7080377E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6965" y="1295673"/>
              <a:ext cx="685800" cy="6858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D22D0-A43A-632E-5318-43E1073595B9}"/>
              </a:ext>
            </a:extLst>
          </p:cNvPr>
          <p:cNvGrpSpPr/>
          <p:nvPr/>
        </p:nvGrpSpPr>
        <p:grpSpPr>
          <a:xfrm>
            <a:off x="5231183" y="1334418"/>
            <a:ext cx="685800" cy="685800"/>
            <a:chOff x="5231183" y="1295673"/>
            <a:chExt cx="685800" cy="685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E9B7F90-6DFB-0143-A38D-FF3230DA9291}"/>
                </a:ext>
              </a:extLst>
            </p:cNvPr>
            <p:cNvSpPr/>
            <p:nvPr/>
          </p:nvSpPr>
          <p:spPr>
            <a:xfrm>
              <a:off x="5245830" y="1310320"/>
              <a:ext cx="658090" cy="658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D0E588-A43B-0B44-812E-32910ADE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1183" y="1295673"/>
              <a:ext cx="685800" cy="6858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A407E3-A15F-A422-F91C-3527AA2C9295}"/>
              </a:ext>
            </a:extLst>
          </p:cNvPr>
          <p:cNvGrpSpPr/>
          <p:nvPr/>
        </p:nvGrpSpPr>
        <p:grpSpPr>
          <a:xfrm>
            <a:off x="5231183" y="3867021"/>
            <a:ext cx="685800" cy="685800"/>
            <a:chOff x="5231183" y="3932416"/>
            <a:chExt cx="685800" cy="685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599FF7-39C5-A344-A35A-B59ACAB737DE}"/>
                </a:ext>
              </a:extLst>
            </p:cNvPr>
            <p:cNvSpPr/>
            <p:nvPr/>
          </p:nvSpPr>
          <p:spPr>
            <a:xfrm>
              <a:off x="5245830" y="3949018"/>
              <a:ext cx="658090" cy="658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701F9F-A897-EF4F-84AA-904BFBE34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1183" y="3932416"/>
              <a:ext cx="685800" cy="6858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3D13F0-09A2-3492-3695-BA58500D3689}"/>
              </a:ext>
            </a:extLst>
          </p:cNvPr>
          <p:cNvGrpSpPr/>
          <p:nvPr/>
        </p:nvGrpSpPr>
        <p:grpSpPr>
          <a:xfrm>
            <a:off x="10966965" y="3872475"/>
            <a:ext cx="685800" cy="685800"/>
            <a:chOff x="10966965" y="3930121"/>
            <a:chExt cx="685800" cy="6858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CEEE57E-8862-9E41-A39D-5487ACE831EA}"/>
                </a:ext>
              </a:extLst>
            </p:cNvPr>
            <p:cNvSpPr/>
            <p:nvPr/>
          </p:nvSpPr>
          <p:spPr>
            <a:xfrm>
              <a:off x="10980424" y="3949018"/>
              <a:ext cx="658090" cy="65809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0D2407-ABDC-0441-9D24-96AF6AAEE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6965" y="3930121"/>
              <a:ext cx="685800" cy="685800"/>
            </a:xfrm>
            <a:prstGeom prst="rect">
              <a:avLst/>
            </a:prstGeom>
          </p:spPr>
        </p:pic>
      </p:grp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E5C34C-9085-445D-99EF-1C7BFE3C8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86094"/>
      </p:ext>
    </p:extLst>
  </p:cSld>
  <p:clrMapOvr>
    <a:masterClrMapping/>
  </p:clrMapOvr>
  <p:transition advTm="379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A2DA7-140C-4E69-9B93-29F8982A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Vendor Contacts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9E87D11-E64B-4591-92FD-ACD1A6119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480612"/>
              </p:ext>
            </p:extLst>
          </p:nvPr>
        </p:nvGraphicFramePr>
        <p:xfrm>
          <a:off x="524213" y="1001805"/>
          <a:ext cx="10506954" cy="4536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79387">
                  <a:extLst>
                    <a:ext uri="{9D8B030D-6E8A-4147-A177-3AD203B41FA5}">
                      <a16:colId xmlns:a16="http://schemas.microsoft.com/office/drawing/2014/main" val="963029898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3398741330"/>
                    </a:ext>
                  </a:extLst>
                </a:gridCol>
                <a:gridCol w="5811467">
                  <a:extLst>
                    <a:ext uri="{9D8B030D-6E8A-4147-A177-3AD203B41FA5}">
                      <a16:colId xmlns:a16="http://schemas.microsoft.com/office/drawing/2014/main" val="3498030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Benefit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Telephone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Website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2181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401(k) Retirement Plan (Fidelity)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1-844-NXP-401K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5"/>
                        </a:rPr>
                        <a:t>netbenefits.com</a:t>
                      </a:r>
                      <a:endParaRPr lang="en-U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906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Biometric Screening 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(Empower Health Services)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1-866-367-6974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Register at </a:t>
                      </a:r>
                      <a:r>
                        <a:rPr lang="en-US" sz="1400" dirty="0">
                          <a:hlinkClick r:id="rId6"/>
                        </a:rPr>
                        <a:t>empower.health/nxp</a:t>
                      </a:r>
                      <a:r>
                        <a:rPr lang="en-US" sz="1400" dirty="0"/>
                        <a:t>, and enter client code NXP.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602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Dental (Delta Dental)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1-800-521-2651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7"/>
                        </a:rPr>
                        <a:t>deltadentalins.com/NXP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316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Discount Program (PerkSpot)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1-866-606-6057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8"/>
                        </a:rPr>
                        <a:t>nxp.perkspot.com/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335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Employee Assistance Program (UHC)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1-866-248-4094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9"/>
                        </a:rPr>
                        <a:t>liveandworkwell.com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Access code: NXP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1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Flexible Spending Accounts (UHC)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1-844-210-5428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0"/>
                        </a:rPr>
                        <a:t>myuhc.com </a:t>
                      </a:r>
                      <a:r>
                        <a:rPr lang="en-US" sz="1400" dirty="0"/>
                        <a:t>or the UnitedHealthcare app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0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Health Savings Account (Fidelity)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1-844-697-4015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5"/>
                        </a:rPr>
                        <a:t>netbenefits.com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39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ID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Watchdog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1-800-970-5182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1"/>
                        </a:rPr>
                        <a:t>idwatchdog.com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99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Kaiser HMO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1-800-464-4000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2"/>
                        </a:rPr>
                        <a:t>kp.org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93866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2664DC-21F1-19C9-3E2A-7058D9C80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73593"/>
      </p:ext>
    </p:extLst>
  </p:cSld>
  <p:clrMapOvr>
    <a:masterClrMapping/>
  </p:clrMapOvr>
  <p:transition advTm="104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A2DA7-140C-4E69-9B93-29F8982A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Vendor Contacts (continued)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9E87D11-E64B-4591-92FD-ACD1A6119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040198"/>
              </p:ext>
            </p:extLst>
          </p:nvPr>
        </p:nvGraphicFramePr>
        <p:xfrm>
          <a:off x="529839" y="1001805"/>
          <a:ext cx="10501328" cy="51287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02361">
                  <a:extLst>
                    <a:ext uri="{9D8B030D-6E8A-4147-A177-3AD203B41FA5}">
                      <a16:colId xmlns:a16="http://schemas.microsoft.com/office/drawing/2014/main" val="963029898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398741330"/>
                    </a:ext>
                  </a:extLst>
                </a:gridCol>
                <a:gridCol w="5684467">
                  <a:extLst>
                    <a:ext uri="{9D8B030D-6E8A-4147-A177-3AD203B41FA5}">
                      <a16:colId xmlns:a16="http://schemas.microsoft.com/office/drawing/2014/main" val="3498030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Benefit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Telephone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Website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2181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Medical Plans 1, 2 and 3 (UHC)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1-844-210-5428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Pre-member website: </a:t>
                      </a:r>
                      <a:r>
                        <a:rPr lang="en-US" sz="1400" dirty="0">
                          <a:hlinkClick r:id="rId3"/>
                        </a:rPr>
                        <a:t>whyuhc.com/NXP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Post-enrollment website: </a:t>
                      </a:r>
                      <a:r>
                        <a:rPr lang="en-US" sz="1400" dirty="0">
                          <a:hlinkClick r:id="rId4" action="ppaction://hlinkfile"/>
                        </a:rPr>
                        <a:t>myuhc.com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414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MetLaw Legal (MetLife)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1-800-821-6400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5"/>
                        </a:rPr>
                        <a:t>info.legalplans.com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Access code: NXP or NXPPLUS (Parents Buy-Up Plan)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230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New York Life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1-888-842-4462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myNYLGBS.com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1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NXP Benefits Service Center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1-888-375-2367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</a:rPr>
                      </a:b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6"/>
                        </a:rPr>
                        <a:t>nxp.com/benefits</a:t>
                      </a:r>
                      <a:r>
                        <a:rPr lang="en-US" sz="1400" dirty="0"/>
                        <a:t> or the bswift app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53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PetFirst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Healthcare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1-800-438-6388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7"/>
                        </a:rPr>
                        <a:t>metlife.com/mybenefits 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Use NXP for the employer name, and register using your employee ID.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524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Prescription Drug Program (CVS)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1-877-505-8360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8"/>
                        </a:rPr>
                        <a:t>caremark.com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600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Tutor.com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1-800-411-1970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9"/>
                        </a:rPr>
                        <a:t>tutor.com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Use your @nxp.com email address to register for your account.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335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Vision Plan (VSP)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1-800-877-7195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0"/>
                        </a:rPr>
                        <a:t>vsp.com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1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Wellbeing @ NXP Hub, powered by Virgin Pulse</a:t>
                      </a:r>
                    </a:p>
                  </a:txBody>
                  <a:tcPr marT="54864" marB="548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1-888-671-9395</a:t>
                      </a:r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1"/>
                        </a:rPr>
                        <a:t>join.virginpulse.com</a:t>
                      </a:r>
                      <a:endParaRPr lang="en-US" sz="1400" dirty="0"/>
                    </a:p>
                    <a:p>
                      <a:r>
                        <a:rPr lang="en-US" sz="1400" dirty="0">
                          <a:hlinkClick r:id="rId12"/>
                        </a:rPr>
                        <a:t>member.virginpulse.com</a:t>
                      </a:r>
                      <a:endParaRPr lang="en-US" sz="1400" dirty="0"/>
                    </a:p>
                    <a:p>
                      <a:r>
                        <a:rPr lang="en-US" sz="1400" dirty="0">
                          <a:hlinkClick r:id="rId13"/>
                        </a:rPr>
                        <a:t>support.virginpulse.com</a:t>
                      </a:r>
                      <a:endParaRPr lang="en-US" sz="1400" dirty="0"/>
                    </a:p>
                  </a:txBody>
                  <a:tcPr marT="54864" marB="5486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16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5633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5755-E566-334B-A6DB-5408B2164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Store </a:t>
            </a:r>
            <a:br>
              <a:rPr lang="en-US" dirty="0"/>
            </a:br>
            <a:r>
              <a:rPr lang="en-US" dirty="0"/>
              <a:t>for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5BEBB-3050-AE4E-98CE-620266335C1C}"/>
              </a:ext>
            </a:extLst>
          </p:cNvPr>
          <p:cNvSpPr txBox="1"/>
          <p:nvPr/>
        </p:nvSpPr>
        <p:spPr>
          <a:xfrm>
            <a:off x="11006667" y="2861733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4E081-4680-0A49-B9D9-834D01780096}"/>
              </a:ext>
            </a:extLst>
          </p:cNvPr>
          <p:cNvSpPr txBox="1"/>
          <p:nvPr/>
        </p:nvSpPr>
        <p:spPr>
          <a:xfrm>
            <a:off x="13326533" y="2675467"/>
            <a:ext cx="0" cy="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89222A-41A9-C295-AB6C-18F7F9D4F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4430"/>
      </p:ext>
    </p:extLst>
  </p:cSld>
  <p:clrMapOvr>
    <a:masterClrMapping/>
  </p:clrMapOvr>
  <p:transition advTm="126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31E7245-644E-C900-2F92-A2543B0DB4A1}"/>
              </a:ext>
            </a:extLst>
          </p:cNvPr>
          <p:cNvSpPr txBox="1"/>
          <p:nvPr/>
        </p:nvSpPr>
        <p:spPr>
          <a:xfrm>
            <a:off x="405138" y="6470772"/>
            <a:ext cx="4286250" cy="393788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1300" b="1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 Benefits. </a:t>
            </a:r>
            <a:r>
              <a:rPr lang="en-US" sz="130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what matters most.</a:t>
            </a:r>
            <a:endParaRPr lang="en-US" sz="1300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9EF0626-5B2D-7883-B111-29B12E4A1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4603" y="1536204"/>
            <a:ext cx="6325011" cy="3864494"/>
          </a:xfrm>
        </p:spPr>
        <p:txBody>
          <a:bodyPr>
            <a:normAutofit/>
          </a:bodyPr>
          <a:lstStyle/>
          <a:p>
            <a:r>
              <a:rPr lang="en-US" sz="6700" b="1" dirty="0"/>
              <a:t>YOUR NXP</a:t>
            </a:r>
            <a:br>
              <a:rPr lang="en-US" sz="6700" b="1" dirty="0"/>
            </a:br>
            <a:r>
              <a:rPr lang="en-US" sz="8000" b="1" dirty="0"/>
              <a:t>BENEFITS.</a:t>
            </a:r>
            <a:br>
              <a:rPr lang="en-US" sz="9600" b="1" dirty="0"/>
            </a:br>
            <a:r>
              <a:rPr lang="en-US" sz="4000" dirty="0"/>
              <a:t>For what matters most. </a:t>
            </a:r>
            <a:br>
              <a:rPr lang="en-US" sz="4000" dirty="0"/>
            </a:br>
            <a:endParaRPr lang="en-US" dirty="0"/>
          </a:p>
        </p:txBody>
      </p:sp>
      <p:pic>
        <p:nvPicPr>
          <p:cNvPr id="6" name="Picture 5" descr="A group of children running with a windmill&#10;&#10;Description automatically generated">
            <a:extLst>
              <a:ext uri="{FF2B5EF4-FFF2-40B4-BE49-F238E27FC236}">
                <a16:creationId xmlns:a16="http://schemas.microsoft.com/office/drawing/2014/main" id="{D50B78F3-D1FC-F1F0-EC95-7B8FFDF08C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941"/>
            <a:ext cx="4560213" cy="67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824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532632-E581-7E4E-9A85-1E8C83CEC4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285" y="1153266"/>
            <a:ext cx="5965715" cy="4252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69997-29CB-C14D-A3DE-8C619688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and changing in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D9FCD-C7BB-EB48-ADE1-62C62E9FCE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75" y="1153266"/>
            <a:ext cx="5555174" cy="5290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Enhancements for 2024</a:t>
            </a:r>
          </a:p>
          <a:p>
            <a:r>
              <a:rPr lang="en-US" sz="1800" dirty="0"/>
              <a:t>Vision plan enhancements</a:t>
            </a:r>
          </a:p>
          <a:p>
            <a:r>
              <a:rPr lang="en-US" sz="1800" dirty="0"/>
              <a:t>Increase in Health Savings Account (HSA) and Health Care Flexible Spending Account (FSA) contribution limits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Changes for 2024 </a:t>
            </a:r>
          </a:p>
          <a:p>
            <a:r>
              <a:rPr lang="en-US" sz="1800" dirty="0"/>
              <a:t>Medical Plan 1 deductibles will increase to $1,600/$3,200 to meet IRS requirements</a:t>
            </a:r>
          </a:p>
          <a:p>
            <a:r>
              <a:rPr lang="en-US" sz="1800" dirty="0"/>
              <a:t>Medical and Vision plan contributions will increase—for employees and NXP</a:t>
            </a:r>
          </a:p>
          <a:p>
            <a:r>
              <a:rPr lang="en-US" sz="1800" dirty="0"/>
              <a:t>Health Care FSA rollover will end Dec. 31, 2024</a:t>
            </a: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0A783-7DEA-3A46-B8DC-6529ADA78A6C}"/>
              </a:ext>
            </a:extLst>
          </p:cNvPr>
          <p:cNvSpPr/>
          <p:nvPr/>
        </p:nvSpPr>
        <p:spPr>
          <a:xfrm>
            <a:off x="6254338" y="1290320"/>
            <a:ext cx="5937661" cy="3779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457200" rIns="182880" bIns="365760" rtlCol="0" anchor="t"/>
          <a:lstStyle/>
          <a:p>
            <a:pPr marL="1143000" indent="0">
              <a:lnSpc>
                <a:spcPct val="9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Benefits Annual Enrollment: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October 16–27</a:t>
            </a:r>
            <a:endParaRPr lang="en-US" sz="2400" b="1" u="sng" dirty="0">
              <a:solidFill>
                <a:schemeClr val="accent1"/>
              </a:solidFill>
            </a:endParaRPr>
          </a:p>
          <a:p>
            <a:pPr>
              <a:spcBef>
                <a:spcPts val="575"/>
              </a:spcBef>
              <a:spcAft>
                <a:spcPts val="75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benefits, and make any changes by Friday, October 27.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reminder: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 required for HSA and FSA.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nxp.com/benefits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details.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575"/>
              </a:spcBef>
              <a:spcAft>
                <a:spcPts val="75"/>
              </a:spcAft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52D28B-B635-724C-98DE-9786714A4FCD}"/>
              </a:ext>
            </a:extLst>
          </p:cNvPr>
          <p:cNvGrpSpPr/>
          <p:nvPr/>
        </p:nvGrpSpPr>
        <p:grpSpPr>
          <a:xfrm>
            <a:off x="6529982" y="1547920"/>
            <a:ext cx="946803" cy="947167"/>
            <a:chOff x="6976245" y="1612079"/>
            <a:chExt cx="946803" cy="94716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2602DA8-A2BA-5A45-8F98-9E1E02ABFDF5}"/>
                </a:ext>
              </a:extLst>
            </p:cNvPr>
            <p:cNvSpPr/>
            <p:nvPr/>
          </p:nvSpPr>
          <p:spPr>
            <a:xfrm>
              <a:off x="6976246" y="1612444"/>
              <a:ext cx="946802" cy="9468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443B42-E559-A04B-9816-CFFFE74EF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6245" y="1612079"/>
              <a:ext cx="946802" cy="946802"/>
            </a:xfrm>
            <a:prstGeom prst="rect">
              <a:avLst/>
            </a:prstGeom>
          </p:spPr>
        </p:pic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22191E-7E0C-F322-A49E-4067976A7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98646"/>
      </p:ext>
    </p:extLst>
  </p:cSld>
  <p:clrMapOvr>
    <a:masterClrMapping/>
  </p:clrMapOvr>
  <p:transition advTm="986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6977-8F19-4084-8748-3C110E2C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Your Health—Medical, Dental and Vision</a:t>
            </a:r>
          </a:p>
        </p:txBody>
      </p:sp>
    </p:spTree>
    <p:extLst>
      <p:ext uri="{BB962C8B-B14F-4D97-AF65-F5344CB8AC3E}">
        <p14:creationId xmlns:p14="http://schemas.microsoft.com/office/powerpoint/2010/main" val="202775774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D429968-69E2-384C-8661-46F85B45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Medical Plan comparisons</a:t>
            </a:r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97A73A-D7C4-40CE-831F-2D7D27F47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138876"/>
              </p:ext>
            </p:extLst>
          </p:nvPr>
        </p:nvGraphicFramePr>
        <p:xfrm>
          <a:off x="724250" y="1033195"/>
          <a:ext cx="10743501" cy="39463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15302">
                  <a:extLst>
                    <a:ext uri="{9D8B030D-6E8A-4147-A177-3AD203B41FA5}">
                      <a16:colId xmlns:a16="http://schemas.microsoft.com/office/drawing/2014/main" val="1253959416"/>
                    </a:ext>
                  </a:extLst>
                </a:gridCol>
                <a:gridCol w="2321526">
                  <a:extLst>
                    <a:ext uri="{9D8B030D-6E8A-4147-A177-3AD203B41FA5}">
                      <a16:colId xmlns:a16="http://schemas.microsoft.com/office/drawing/2014/main" val="175680429"/>
                    </a:ext>
                  </a:extLst>
                </a:gridCol>
                <a:gridCol w="2176429">
                  <a:extLst>
                    <a:ext uri="{9D8B030D-6E8A-4147-A177-3AD203B41FA5}">
                      <a16:colId xmlns:a16="http://schemas.microsoft.com/office/drawing/2014/main" val="3528161196"/>
                    </a:ext>
                  </a:extLst>
                </a:gridCol>
                <a:gridCol w="2215122">
                  <a:extLst>
                    <a:ext uri="{9D8B030D-6E8A-4147-A177-3AD203B41FA5}">
                      <a16:colId xmlns:a16="http://schemas.microsoft.com/office/drawing/2014/main" val="1088619145"/>
                    </a:ext>
                  </a:extLst>
                </a:gridCol>
                <a:gridCol w="2215122">
                  <a:extLst>
                    <a:ext uri="{9D8B030D-6E8A-4147-A177-3AD203B41FA5}">
                      <a16:colId xmlns:a16="http://schemas.microsoft.com/office/drawing/2014/main" val="1175883454"/>
                    </a:ext>
                  </a:extLst>
                </a:gridCol>
              </a:tblGrid>
              <a:tr h="510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Medical Plan 1 </a:t>
                      </a:r>
                      <a:b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(HSA-eligible)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Medical Plan 2 (PPO)</a:t>
                      </a:r>
                      <a:endParaRPr lang="en-US" sz="14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Medical Plan 3 </a:t>
                      </a:r>
                      <a:b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(EPO)</a:t>
                      </a:r>
                      <a:endParaRPr lang="en-US" sz="14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Kaiser (CA only)*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11087"/>
                  </a:ext>
                </a:extLst>
              </a:tr>
              <a:tr h="47334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$1,600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employee-only /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$3,200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family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$300 employee-only / $600 family 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$200 employee-only / $400 family 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951148"/>
                  </a:ext>
                </a:extLst>
              </a:tr>
              <a:tr h="83224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Coinsurance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80% for network benefits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80% for network benefits 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90% for </a:t>
                      </a: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network benefits only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(out-of-network services not covered)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100% for network benefits 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9309"/>
                  </a:ext>
                </a:extLst>
              </a:tr>
              <a:tr h="47334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Out-of-pocket limit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$4,000 employee-only / $7,350 family 	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$5,000 employee-only / $10,000 family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$5,000 employee-only / $10,000 family 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$1,500 employee-only / $3,000 family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110686"/>
                  </a:ext>
                </a:extLst>
              </a:tr>
              <a:tr h="64431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 pay 20% after deductible 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 primary care physician / $40 specialist 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 primary care physician / $40 specialist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794434"/>
                  </a:ext>
                </a:extLst>
              </a:tr>
              <a:tr h="47334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X-ray in a physician's office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pay 20% after deductible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pay 20%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pay 10%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38994"/>
                  </a:ext>
                </a:extLst>
              </a:tr>
              <a:tr h="53162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NXP HSA contribution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$500 employee-only 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$1,000 family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eligible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eligible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eligible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91051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9C8186B-E875-4C6E-B3BA-E5A926E331E6}"/>
              </a:ext>
            </a:extLst>
          </p:cNvPr>
          <p:cNvSpPr txBox="1"/>
          <p:nvPr/>
        </p:nvSpPr>
        <p:spPr>
          <a:xfrm>
            <a:off x="101952" y="11081201"/>
            <a:ext cx="6858000" cy="23291"/>
          </a:xfrm>
          <a:prstGeom prst="rect">
            <a:avLst/>
          </a:prstGeom>
          <a:noFill/>
        </p:spPr>
        <p:txBody>
          <a:bodyPr wrap="square" lIns="91440" tIns="45720" rIns="91440" rtlCol="0" anchor="t">
            <a:spAutoFit/>
          </a:bodyPr>
          <a:lstStyle/>
          <a:p>
            <a:r>
              <a:rPr lang="en-US" sz="900" dirty="0">
                <a:hlinkClick r:id="rId5" tooltip="https://commons.wikimedia.org/wiki/File:New_icon_shiny_badge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005061-820F-8847-B08C-E06DA724AA9B}"/>
              </a:ext>
            </a:extLst>
          </p:cNvPr>
          <p:cNvGrpSpPr/>
          <p:nvPr/>
        </p:nvGrpSpPr>
        <p:grpSpPr>
          <a:xfrm>
            <a:off x="2550695" y="4888180"/>
            <a:ext cx="8917055" cy="812533"/>
            <a:chOff x="2550695" y="5143239"/>
            <a:chExt cx="8917055" cy="9366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3AD903-AF3C-4BF1-BF6F-00F4AAB1C9AF}"/>
                </a:ext>
              </a:extLst>
            </p:cNvPr>
            <p:cNvSpPr/>
            <p:nvPr/>
          </p:nvSpPr>
          <p:spPr>
            <a:xfrm>
              <a:off x="2550695" y="5349159"/>
              <a:ext cx="8917055" cy="73070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37160" rIns="182880" bIns="182880" rtlCol="0" anchor="t"/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Note: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Medical Plan 3 (EPO) does NOT cover services you receive from out-of-network providers.</a:t>
              </a:r>
              <a:b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are responsible for the full cost of out-of-network services.</a:t>
              </a:r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D78A7D88-6708-3D49-8783-BD4DC02A2F72}"/>
                </a:ext>
              </a:extLst>
            </p:cNvPr>
            <p:cNvSpPr/>
            <p:nvPr/>
          </p:nvSpPr>
          <p:spPr>
            <a:xfrm>
              <a:off x="8664891" y="5143239"/>
              <a:ext cx="317024" cy="205920"/>
            </a:xfrm>
            <a:prstGeom prst="triangle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C66EAD1-2ED3-6CF1-EF1D-7AB92E1C0383}"/>
              </a:ext>
            </a:extLst>
          </p:cNvPr>
          <p:cNvSpPr txBox="1"/>
          <p:nvPr/>
        </p:nvSpPr>
        <p:spPr>
          <a:xfrm>
            <a:off x="2550695" y="5787958"/>
            <a:ext cx="8120543" cy="373281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* California employees have access to Kaiser HMO if they reside within Kaiser’s network service area. Kaiser health care providers</a:t>
            </a:r>
            <a:b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exclusively serve Kaiser plan members. As a plan member, you can select any Kaiser doctor at any Kaiser facility.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2C5787-C5C3-0AC3-952F-DAC5D9619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7176"/>
      </p:ext>
    </p:extLst>
  </p:cSld>
  <p:clrMapOvr>
    <a:masterClrMapping/>
  </p:clrMapOvr>
  <p:transition advTm="309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4A0DA9-F9E1-2D4C-98FA-6EAC4501B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Prescription drug Plan comparisons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DB8FEC-ED8D-41FD-8C8C-00E9B78D8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74" y="864906"/>
            <a:ext cx="11425752" cy="901018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Prescription drug benefits under the UnitedHealthcare medical plans are administered by CVS Caremark. You can fill prescriptions at any participating pharmacy (not just CVS).</a:t>
            </a:r>
          </a:p>
          <a:p>
            <a:r>
              <a:rPr lang="en-US" sz="1600" dirty="0"/>
              <a:t>Kaiser plan participants must fill prescriptions at Kaiser pharmacies.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18D91-5D6B-4F0D-BCAD-799766F11A97}"/>
              </a:ext>
            </a:extLst>
          </p:cNvPr>
          <p:cNvSpPr txBox="1"/>
          <p:nvPr/>
        </p:nvSpPr>
        <p:spPr>
          <a:xfrm>
            <a:off x="101952" y="11081201"/>
            <a:ext cx="6858000" cy="23291"/>
          </a:xfrm>
          <a:prstGeom prst="rect">
            <a:avLst/>
          </a:prstGeom>
          <a:noFill/>
        </p:spPr>
        <p:txBody>
          <a:bodyPr wrap="square" lIns="91440" tIns="45720" rIns="91440" rtlCol="0" anchor="t">
            <a:spAutoFit/>
          </a:bodyPr>
          <a:lstStyle/>
          <a:p>
            <a:r>
              <a:rPr lang="en-US" sz="900" dirty="0">
                <a:hlinkClick r:id="rId5" tooltip="https://commons.wikimedia.org/wiki/File:New_icon_shiny_badge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397A73A-D7C4-40CE-831F-2D7D27F47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485066"/>
              </p:ext>
            </p:extLst>
          </p:nvPr>
        </p:nvGraphicFramePr>
        <p:xfrm>
          <a:off x="723072" y="1814846"/>
          <a:ext cx="10745856" cy="36823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89380">
                  <a:extLst>
                    <a:ext uri="{9D8B030D-6E8A-4147-A177-3AD203B41FA5}">
                      <a16:colId xmlns:a16="http://schemas.microsoft.com/office/drawing/2014/main" val="1253959416"/>
                    </a:ext>
                  </a:extLst>
                </a:gridCol>
                <a:gridCol w="2821249">
                  <a:extLst>
                    <a:ext uri="{9D8B030D-6E8A-4147-A177-3AD203B41FA5}">
                      <a16:colId xmlns:a16="http://schemas.microsoft.com/office/drawing/2014/main" val="175680429"/>
                    </a:ext>
                  </a:extLst>
                </a:gridCol>
                <a:gridCol w="2068281">
                  <a:extLst>
                    <a:ext uri="{9D8B030D-6E8A-4147-A177-3AD203B41FA5}">
                      <a16:colId xmlns:a16="http://schemas.microsoft.com/office/drawing/2014/main" val="3528161196"/>
                    </a:ext>
                  </a:extLst>
                </a:gridCol>
                <a:gridCol w="2030154">
                  <a:extLst>
                    <a:ext uri="{9D8B030D-6E8A-4147-A177-3AD203B41FA5}">
                      <a16:colId xmlns:a16="http://schemas.microsoft.com/office/drawing/2014/main" val="1088619145"/>
                    </a:ext>
                  </a:extLst>
                </a:gridCol>
                <a:gridCol w="2236792">
                  <a:extLst>
                    <a:ext uri="{9D8B030D-6E8A-4147-A177-3AD203B41FA5}">
                      <a16:colId xmlns:a16="http://schemas.microsoft.com/office/drawing/2014/main" val="1175883454"/>
                    </a:ext>
                  </a:extLst>
                </a:gridCol>
              </a:tblGrid>
              <a:tr h="390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Medical Plan 1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Medical Plan 2</a:t>
                      </a:r>
                      <a:endParaRPr lang="en-US" sz="1400" b="0" i="0" u="none" strike="noStrike" kern="1200" baseline="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Medical Plan 3</a:t>
                      </a:r>
                      <a:endParaRPr lang="en-US" sz="1400" b="0" i="0" u="none" strike="noStrike" kern="1200" baseline="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Kaiser (CA only)*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211087"/>
                  </a:ext>
                </a:extLst>
              </a:tr>
              <a:tr h="47334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30-day supply (short-term medications)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Preventive prescriptions 100% covered; you pay 20% after deductible for all others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You pay 20% after deductible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Non-preferred: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You pay 20%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$5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30% ($75 max)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50% ($100 max)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$5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30% ($75 max)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Non-preferred: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You pay 50% ($100 max)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$10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$30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$30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951148"/>
                  </a:ext>
                </a:extLst>
              </a:tr>
              <a:tr h="83224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90-day supply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(100-day supply</a:t>
                      </a:r>
                      <a:b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for Kaiser) for maintenance medications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20% after deductible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20% after deductible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Non-preferred: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You pay 20% after deductible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$10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Preferred: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You pay 30% ($175 max)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50% ($250 max)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$10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Preferred: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You pay 30% ($175 max)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50% ($250 max)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Generic: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$20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$60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Non-preferred: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pay $60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930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2EF9FF-6DA3-1A4F-A528-D78957B075EE}"/>
              </a:ext>
            </a:extLst>
          </p:cNvPr>
          <p:cNvSpPr txBox="1"/>
          <p:nvPr/>
        </p:nvSpPr>
        <p:spPr>
          <a:xfrm>
            <a:off x="723072" y="5701376"/>
            <a:ext cx="8120543" cy="373281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* California employees have access to Kaiser HMO if they reside within Kaiser’s network service area. Kaiser health care providers</a:t>
            </a:r>
            <a:b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exclusively serve Kaiser plan members. As a plan member, you can select any Kaiser doctor at any Kaiser facility.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8AFDA1-0510-F818-A7A7-192F093F7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29548"/>
      </p:ext>
    </p:extLst>
  </p:cSld>
  <p:clrMapOvr>
    <a:masterClrMapping/>
  </p:clrMapOvr>
  <p:transition advTm="167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Freescale PowerPoint Template&amp;quot;&quot;/&gt;&lt;property id=&quot;20307&quot; value=&quot;257&quot;/&gt;&lt;/object&gt;&lt;object type=&quot;3&quot; unique_id=&quot;10005&quot;&gt;&lt;property id=&quot;20148&quot; value=&quot;5&quot;/&gt;&lt;property id=&quot;20300&quot; value=&quot;Slide 2 - &amp;quot;Sample Slide: Text Only&amp;quot;&quot;/&gt;&lt;property id=&quot;20307&quot; value=&quot;260&quot;/&gt;&lt;/object&gt;&lt;object type=&quot;3&quot; unique_id=&quot;10006&quot;&gt;&lt;property id=&quot;20148&quot; value=&quot;5&quot;/&gt;&lt;property id=&quot;20300&quot; value=&quot;Slide 3 - &amp;quot;Sample Slide: Text + 1 Graphic&amp;quot;&quot;/&gt;&lt;property id=&quot;20307&quot; value=&quot;264&quot;/&gt;&lt;/object&gt;&lt;object type=&quot;3&quot; unique_id=&quot;10007&quot;&gt;&lt;property id=&quot;20148&quot; value=&quot;5&quot;/&gt;&lt;property id=&quot;20300&quot; value=&quot;Slide 4 - &amp;quot;Sample Slide: Text + 1 Graphic&amp;quot;&quot;/&gt;&lt;property id=&quot;20307&quot; value=&quot;265&quot;/&gt;&lt;/object&gt;&lt;object type=&quot;3&quot; unique_id=&quot;10008&quot;&gt;&lt;property id=&quot;20148&quot; value=&quot;5&quot;/&gt;&lt;property id=&quot;20300&quot; value=&quot;Slide 5 - &amp;quot;Sample Slide: Text + 2 Graphics&amp;quot;&quot;/&gt;&lt;property id=&quot;20307&quot; value=&quot;266&quot;/&gt;&lt;/object&gt;&lt;object type=&quot;3&quot; unique_id=&quot;10009&quot;&gt;&lt;property id=&quot;20148&quot; value=&quot;5&quot;/&gt;&lt;property id=&quot;20300&quot; value=&quot;Slide 6 - &amp;quot;Sample Slide: Text + 2 Graphics&amp;quot;&quot;/&gt;&lt;property id=&quot;20307&quot; value=&quot;267&quot;/&gt;&lt;/object&gt;&lt;object type=&quot;3&quot; unique_id=&quot;10010&quot;&gt;&lt;property id=&quot;20148&quot; value=&quot;5&quot;/&gt;&lt;property id=&quot;20300&quot; value=&quot;Slide 7 - &amp;quot;Sample Slide: Text + 3 Graphics&amp;quot;&quot;/&gt;&lt;property id=&quot;20307&quot; value=&quot;268&quot;/&gt;&lt;/object&gt;&lt;object type=&quot;3&quot; unique_id=&quot;10011&quot;&gt;&lt;property id=&quot;20148&quot; value=&quot;5&quot;/&gt;&lt;property id=&quot;20300&quot; value=&quot;Slide 8 - &amp;quot;Sample Slide: Text + 3 Graphics&amp;quot;&quot;/&gt;&lt;property id=&quot;20307&quot; value=&quot;269&quot;/&gt;&lt;/object&gt;&lt;object type=&quot;3&quot; unique_id=&quot;10012&quot;&gt;&lt;property id=&quot;20148&quot; value=&quot;5&quot;/&gt;&lt;property id=&quot;20300&quot; value=&quot;Slide 9 - &amp;quot;Sample Slide: Text and Logos&amp;quot;&quot;/&gt;&lt;property id=&quot;20307&quot; value=&quot;270&quot;/&gt;&lt;/object&gt;&lt;object type=&quot;3&quot; unique_id=&quot;10013&quot;&gt;&lt;property id=&quot;20148&quot; value=&quot;5&quot;/&gt;&lt;property id=&quot;20300&quot; value=&quot;Slide 10 - &amp;quot;Sample Slide: Text and Logos&amp;quot;&quot;/&gt;&lt;property id=&quot;20307&quot; value=&quot;271&quot;/&gt;&lt;/object&gt;&lt;object type=&quot;3&quot; unique_id=&quot;10014&quot;&gt;&lt;property id=&quot;20148&quot; value=&quot;5&quot;/&gt;&lt;property id=&quot;20300&quot; value=&quot;Slide 11 - &amp;quot;Sample Slide: Bar Graph&amp;quot;&quot;/&gt;&lt;property id=&quot;20307&quot; value=&quot;276&quot;/&gt;&lt;/object&gt;&lt;object type=&quot;3&quot; unique_id=&quot;10015&quot;&gt;&lt;property id=&quot;20148&quot; value=&quot;5&quot;/&gt;&lt;property id=&quot;20300&quot; value=&quot;Slide 12 - &amp;quot;Sample Slide: Bar Graph Quadrant&amp;quot;&quot;/&gt;&lt;property id=&quot;20307&quot; value=&quot;296&quot;/&gt;&lt;/object&gt;&lt;object type=&quot;3&quot; unique_id=&quot;10016&quot;&gt;&lt;property id=&quot;20148&quot; value=&quot;5&quot;/&gt;&lt;property id=&quot;20300&quot; value=&quot;Slide 13 - &amp;quot;Sample Slide: Pie Graph&amp;quot;&quot;/&gt;&lt;property id=&quot;20307&quot; value=&quot;277&quot;/&gt;&lt;/object&gt;&lt;object type=&quot;3&quot; unique_id=&quot;10017&quot;&gt;&lt;property id=&quot;20148&quot; value=&quot;5&quot;/&gt;&lt;property id=&quot;20300&quot; value=&quot;Slide 14 - &amp;quot;Sample Slide: Line Graph Quadrant&amp;quot;&quot;/&gt;&lt;property id=&quot;20307&quot; value=&quot;278&quot;/&gt;&lt;/object&gt;&lt;object type=&quot;3&quot; unique_id=&quot;10018&quot;&gt;&lt;property id=&quot;20148&quot; value=&quot;5&quot;/&gt;&lt;property id=&quot;20300&quot; value=&quot;Slide 15 - &amp;quot;Sample Slide: Line Graph&amp;quot;&quot;/&gt;&lt;property id=&quot;20307&quot; value=&quot;297&quot;/&gt;&lt;/object&gt;&lt;object type=&quot;3&quot; unique_id=&quot;10019&quot;&gt;&lt;property id=&quot;20148&quot; value=&quot;5&quot;/&gt;&lt;property id=&quot;20300&quot; value=&quot;Slide 16 - &amp;quot;Sample Slide: Diagram Slide&amp;quot;&quot;/&gt;&lt;property id=&quot;20307&quot; value=&quot;283&quot;/&gt;&lt;/object&gt;&lt;object type=&quot;3&quot; unique_id=&quot;10020&quot;&gt;&lt;property id=&quot;20148&quot; value=&quot;5&quot;/&gt;&lt;property id=&quot;20300&quot; value=&quot;Slide 17&quot;/&gt;&lt;property id=&quot;20307&quot; value=&quot;287&quot;/&gt;&lt;/object&gt;&lt;object type=&quot;3&quot; unique_id=&quot;10021&quot;&gt;&lt;property id=&quot;20148&quot; value=&quot;5&quot;/&gt;&lt;property id=&quot;20300&quot; value=&quot;Slide 18 - &amp;quot;Sample Slide: Text Treatments&amp;quot;&quot;/&gt;&lt;property id=&quot;20307&quot; value=&quot;289&quot;/&gt;&lt;/object&gt;&lt;object type=&quot;3&quot; unique_id=&quot;10022&quot;&gt;&lt;property id=&quot;20148&quot; value=&quot;5&quot;/&gt;&lt;property id=&quot;20300&quot; value=&quot;Slide 19 - &amp;quot;Sample Slide: Timeline&amp;quot;&quot;/&gt;&lt;property id=&quot;20307&quot; value=&quot;290&quot;/&gt;&lt;/object&gt;&lt;object type=&quot;3&quot; unique_id=&quot;10023&quot;&gt;&lt;property id=&quot;20148&quot; value=&quot;5&quot;/&gt;&lt;property id=&quot;20300&quot; value=&quot;Slide 20 - &amp;quot;Sample Slide: Timeline 2&amp;quot;&quot;/&gt;&lt;property id=&quot;20307&quot; value=&quot;294&quot;/&gt;&lt;/object&gt;&lt;object type=&quot;3&quot; unique_id=&quot;10024&quot;&gt;&lt;property id=&quot;20148&quot; value=&quot;5&quot;/&gt;&lt;property id=&quot;20300&quot; value=&quot;Slide 21 - &amp;quot;Sample Slide: Charts&amp;quot;&quot;/&gt;&lt;property id=&quot;20307&quot; value=&quot;295&quot;/&gt;&lt;/object&gt;&lt;object type=&quot;3&quot; unique_id=&quot;10025&quot;&gt;&lt;property id=&quot;20148&quot; value=&quot;5&quot;/&gt;&lt;property id=&quot;20300&quot; value=&quot;Slide 22 - &amp;quot;New Freescale Colors&amp;quot;&quot;/&gt;&lt;property id=&quot;20307&quot; value=&quot;293&quot;/&gt;&lt;/object&gt;&lt;object type=&quot;3&quot; unique_id=&quot;10026&quot;&gt;&lt;property id=&quot;20148&quot; value=&quot;5&quot;/&gt;&lt;property id=&quot;20300&quot; value=&quot;Slide 23 - &amp;quot;Sample Slide: Blank White Page&amp;quot;&quot;/&gt;&lt;property id=&quot;20307&quot; value=&quot;288&quot;/&gt;&lt;/object&gt;&lt;object type=&quot;3&quot; unique_id=&quot;10027&quot;&gt;&lt;property id=&quot;20148&quot; value=&quot;5&quot;/&gt;&lt;property id=&quot;20300&quot; value=&quot;Slide 24&quot;/&gt;&lt;property id=&quot;20307&quot; value=&quot;29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aster Content Slide">
  <a:themeElements>
    <a:clrScheme name="DEC NXP color pallete">
      <a:dk1>
        <a:srgbClr val="000000"/>
      </a:dk1>
      <a:lt1>
        <a:sysClr val="window" lastClr="FFFFFF"/>
      </a:lt1>
      <a:dk2>
        <a:srgbClr val="DADADA"/>
      </a:dk2>
      <a:lt2>
        <a:srgbClr val="FFFFFF"/>
      </a:lt2>
      <a:accent1>
        <a:srgbClr val="4FABE3"/>
      </a:accent1>
      <a:accent2>
        <a:srgbClr val="1A48AA"/>
      </a:accent2>
      <a:accent3>
        <a:srgbClr val="97B81E"/>
      </a:accent3>
      <a:accent4>
        <a:srgbClr val="FF9B09"/>
      </a:accent4>
      <a:accent5>
        <a:srgbClr val="58595B"/>
      </a:accent5>
      <a:accent6>
        <a:srgbClr val="001B46"/>
      </a:accent6>
      <a:hlink>
        <a:srgbClr val="4FABE3"/>
      </a:hlink>
      <a:folHlink>
        <a:srgbClr val="4FABE3"/>
      </a:folHlink>
    </a:clrScheme>
    <a:fontScheme name="Master_PPT_Confident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2880" tIns="182880" rIns="182880" bIns="182880" rtlCol="0" anchor="t"/>
      <a:lstStyle>
        <a:defPPr algn="l">
          <a:defRPr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91440" tIns="45720" rIns="91440" rtlCol="0" anchor="t">
        <a:noAutofit/>
      </a:bodyPr>
      <a:lstStyle>
        <a:defPPr algn="l">
          <a:spcBef>
            <a:spcPts val="600"/>
          </a:spcBef>
          <a:defRPr sz="17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Master_PPT_Confidenti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608B"/>
        </a:accent1>
        <a:accent2>
          <a:srgbClr val="73BFD7"/>
        </a:accent2>
        <a:accent3>
          <a:srgbClr val="FFFFFF"/>
        </a:accent3>
        <a:accent4>
          <a:srgbClr val="000000"/>
        </a:accent4>
        <a:accent5>
          <a:srgbClr val="AAB6C4"/>
        </a:accent5>
        <a:accent6>
          <a:srgbClr val="68ADC3"/>
        </a:accent6>
        <a:hlink>
          <a:srgbClr val="998875"/>
        </a:hlink>
        <a:folHlink>
          <a:srgbClr val="C3CC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NTITLED  -  Read-Only" id="{E8F284E2-9095-4D0F-9E83-6A366C347C15}" vid="{7958B1A7-51DD-4D33-8C16-337567548344}"/>
    </a:ext>
  </a:extLst>
</a:theme>
</file>

<file path=ppt/theme/theme2.xml><?xml version="1.0" encoding="utf-8"?>
<a:theme xmlns:a="http://schemas.openxmlformats.org/drawingml/2006/main" name="Logo Slide">
  <a:themeElements>
    <a:clrScheme name="DEC NXP color pallete">
      <a:dk1>
        <a:srgbClr val="000000"/>
      </a:dk1>
      <a:lt1>
        <a:sysClr val="window" lastClr="FFFFFF"/>
      </a:lt1>
      <a:dk2>
        <a:srgbClr val="DADADA"/>
      </a:dk2>
      <a:lt2>
        <a:srgbClr val="FFFFFF"/>
      </a:lt2>
      <a:accent1>
        <a:srgbClr val="4FABE3"/>
      </a:accent1>
      <a:accent2>
        <a:srgbClr val="1A48AA"/>
      </a:accent2>
      <a:accent3>
        <a:srgbClr val="97B81E"/>
      </a:accent3>
      <a:accent4>
        <a:srgbClr val="FF9B09"/>
      </a:accent4>
      <a:accent5>
        <a:srgbClr val="58595B"/>
      </a:accent5>
      <a:accent6>
        <a:srgbClr val="001B46"/>
      </a:accent6>
      <a:hlink>
        <a:srgbClr val="4FABE3"/>
      </a:hlink>
      <a:folHlink>
        <a:srgbClr val="4FABE3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NTITLED  -  Read-Only" id="{E8F284E2-9095-4D0F-9E83-6A366C347C15}" vid="{001C9B86-BE5F-4D2D-9BBD-3880019A7A7C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4A1F42024EDF4680870BD2090B18FB" ma:contentTypeVersion="13" ma:contentTypeDescription="Create a new document." ma:contentTypeScope="" ma:versionID="7140e5a1adf2f4657be0946bc32f121a">
  <xsd:schema xmlns:xsd="http://www.w3.org/2001/XMLSchema" xmlns:xs="http://www.w3.org/2001/XMLSchema" xmlns:p="http://schemas.microsoft.com/office/2006/metadata/properties" xmlns:ns3="71d389fc-2ab2-4dd5-9655-f3da022f1d27" xmlns:ns4="26cf2c45-33a8-4fda-a2fe-80b5e0b2c472" targetNamespace="http://schemas.microsoft.com/office/2006/metadata/properties" ma:root="true" ma:fieldsID="097c413351a4061ddc9755814de7bbc9" ns3:_="" ns4:_="">
    <xsd:import namespace="71d389fc-2ab2-4dd5-9655-f3da022f1d27"/>
    <xsd:import namespace="26cf2c45-33a8-4fda-a2fe-80b5e0b2c47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389fc-2ab2-4dd5-9655-f3da022f1d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f2c45-33a8-4fda-a2fe-80b5e0b2c4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24FC71-42F4-4AFC-8826-64FC14C41915}">
  <ds:schemaRefs>
    <ds:schemaRef ds:uri="http://purl.org/dc/terms/"/>
    <ds:schemaRef ds:uri="http://schemas.microsoft.com/office/2006/documentManagement/types"/>
    <ds:schemaRef ds:uri="26cf2c45-33a8-4fda-a2fe-80b5e0b2c472"/>
    <ds:schemaRef ds:uri="http://purl.org/dc/dcmitype/"/>
    <ds:schemaRef ds:uri="http://schemas.microsoft.com/office/infopath/2007/PartnerControls"/>
    <ds:schemaRef ds:uri="71d389fc-2ab2-4dd5-9655-f3da022f1d27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C44C9B-A00E-428A-9AB3-A6D3552FBF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395ADA-4029-46B2-849C-DAE774D51E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d389fc-2ab2-4dd5-9655-f3da022f1d27"/>
    <ds:schemaRef ds:uri="26cf2c45-33a8-4fda-a2fe-80b5e0b2c4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NXP presentation template 2020</Template>
  <TotalTime>0</TotalTime>
  <Pages>0</Pages>
  <Words>4298</Words>
  <Characters>0</Characters>
  <Application>Microsoft Office PowerPoint</Application>
  <DocSecurity>0</DocSecurity>
  <PresentationFormat>Widescreen</PresentationFormat>
  <Lines>0</Lines>
  <Paragraphs>623</Paragraphs>
  <Slides>39</Slides>
  <Notes>39</Notes>
  <HiddenSlides>0</HiddenSlides>
  <MMClips>36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Narrow</vt:lpstr>
      <vt:lpstr>Calibri</vt:lpstr>
      <vt:lpstr>Helvetica</vt:lpstr>
      <vt:lpstr>Wingdings</vt:lpstr>
      <vt:lpstr>Master Content Slide</vt:lpstr>
      <vt:lpstr>Logo Slide</vt:lpstr>
      <vt:lpstr>2024 U.S. Benefits annual enrollment October 16–27, 2023</vt:lpstr>
      <vt:lpstr>Agenda </vt:lpstr>
      <vt:lpstr>Introduction and Overview </vt:lpstr>
      <vt:lpstr>What’s in Store  for 2024</vt:lpstr>
      <vt:lpstr>YOUR NXP BENEFITS. For what matters most.  </vt:lpstr>
      <vt:lpstr>What’s new and changing in 2024</vt:lpstr>
      <vt:lpstr>Benefits for Your Health—Medical, Dental and Vision</vt:lpstr>
      <vt:lpstr>Medical Plan comparisons</vt:lpstr>
      <vt:lpstr>Prescription drug Plan comparisons</vt:lpstr>
      <vt:lpstr>Dental and Vision Plans</vt:lpstr>
      <vt:lpstr>2024 biweekly employee rates*                                                          assuming $300 wellness incentive was applied and non-smoker NXP pays 87% of the total medical and prescription cost; employee pays 13% </vt:lpstr>
      <vt:lpstr>Spending Accounts</vt:lpstr>
      <vt:lpstr>Health savings account (HSA)</vt:lpstr>
      <vt:lpstr>Health savings account (HSA) </vt:lpstr>
      <vt:lpstr>Health care and limited use Flexible spending accounts</vt:lpstr>
      <vt:lpstr>Dependent care Flexible spending account</vt:lpstr>
      <vt:lpstr>Optional Benefits</vt:lpstr>
      <vt:lpstr>MetLife Legal Plans</vt:lpstr>
      <vt:lpstr>employee Disability and Life insurance</vt:lpstr>
      <vt:lpstr>IDENTITY THEFT PROTECTION</vt:lpstr>
      <vt:lpstr>Pet insurance through PetFirst Healthcare  </vt:lpstr>
      <vt:lpstr>Discount program </vt:lpstr>
      <vt:lpstr>Benefits to Support Your Wellbeing</vt:lpstr>
      <vt:lpstr>NXP Wellbeing, Powered by VIRGIN PULSE</vt:lpstr>
      <vt:lpstr>UHC resources and tools  Ongoing UnitedHealthcare programs and tools:  </vt:lpstr>
      <vt:lpstr>Additional emotional support resources </vt:lpstr>
      <vt:lpstr>Benefits to Support You and Your Family</vt:lpstr>
      <vt:lpstr>Family solutions  Because NXP cares about families, we offer these programs to support yours. </vt:lpstr>
      <vt:lpstr>Enrollment Reminders</vt:lpstr>
      <vt:lpstr>Prepare for annual enrollment </vt:lpstr>
      <vt:lpstr>PowerPoint Presentation</vt:lpstr>
      <vt:lpstr>Your 401(k) plan</vt:lpstr>
      <vt:lpstr>Your 401(k) plan   Take charge of your financial future:</vt:lpstr>
      <vt:lpstr>Learn more and get help </vt:lpstr>
      <vt:lpstr>Onsite flu shots</vt:lpstr>
      <vt:lpstr>Appendix</vt:lpstr>
      <vt:lpstr>Medicare information</vt:lpstr>
      <vt:lpstr>Vendor Contacts</vt:lpstr>
      <vt:lpstr>Vendor Contacts (continued)</vt:lpstr>
    </vt:vector>
  </TitlesOfParts>
  <LinksUpToDate>false</LinksUpToDate>
  <CharactersWithSpaces>0</CharactersWithSpaces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NXP PowerPoint Template 2020 Confidential &amp; Proprietary</dc:title>
  <dc:creator>Mary Mcclure</dc:creator>
  <dc:description>333696-CS_2020 PowerPoint Template</dc:description>
  <cp:lastModifiedBy>Lauren Dunbar</cp:lastModifiedBy>
  <cp:revision>533</cp:revision>
  <dcterms:created xsi:type="dcterms:W3CDTF">2020-09-08T19:17:23Z</dcterms:created>
  <dcterms:modified xsi:type="dcterms:W3CDTF">2023-10-13T20:35:49Z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0x0101003D4A1F42024EDF4680870BD2090B18FB</vt:lpwstr>
  </property>
</Properties>
</file>